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audio1.mp3" ContentType="audio/mpeg"/>
  <Override PartName="/ppt/media/audio10.mp3" ContentType="audio/mpeg"/>
  <Override PartName="/ppt/media/audio11.mp3" ContentType="audio/mpeg"/>
  <Override PartName="/ppt/media/audio12.mp3" ContentType="audio/mpeg"/>
  <Override PartName="/ppt/media/audio2.mp3" ContentType="audio/mpeg"/>
  <Override PartName="/ppt/media/audio3.mp3" ContentType="audio/mpeg"/>
  <Override PartName="/ppt/media/audio4.mp3" ContentType="audio/mpeg"/>
  <Override PartName="/ppt/media/audio5.mp3" ContentType="audio/mpeg"/>
  <Override PartName="/ppt/media/audio6.mp3" ContentType="audio/mpeg"/>
  <Override PartName="/ppt/media/audio7.mp3" ContentType="audio/mpeg"/>
  <Override PartName="/ppt/media/audio8.mp3" ContentType="audio/mpeg"/>
  <Override PartName="/ppt/media/audio9.mp3" ContentType="audio/m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Hello and welcome. Today we are going to talk about plans, habits and preferences. First, think about two questions. What do you enjoy doing after work? And what do you want to learn this year? Pause the presentation and answer the questions. If you are in class, ask your partner. Listen to the verbs: enjoy doing, want to learn. They are followed by different forms. That is our topic today.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our goal for today. By the end of the lesson, you can talk about your plans, habits and preferences. There are four steps. First, you know which verbs take to plus a verb. Second, you know which verbs take a verb with -ing. Third, you can use both patterns when you speak about work. And fourth, you can ask follow-up questions.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Listen to Anna and Mark. Anna: How is your English course going? Mark: Great! I decided to take an online course in May. I enjoy learning new words, but I need to practise speaking. Anna: I want to improve my writing. I keep making the same mistakes in emails. Mark: I suggest reading your emails aloud before you send them. Pause the presentation and find the verbs. What comes after them? Check your answers: decided to take, need to practise, want to improve. But enjoy learning, practise speaking, keep making and suggest reading.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are two patterns. Some verbs take to plus a verb: want, decide, hope, plan, need, agree, promise, refuse, manage and would like. For example: I hope to finish the report today. Other verbs take a verb with -ing: enjoy, finish, avoid, mind, suggest, keep, consider, practise and can't stand. For example: I finished writing the report. There is no easy rule, so learn these verbs together with their pattern.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careful. Some verbs can take both patterns, but the meaning changes. I stopped drinking coffee means I don't drink coffee now. I stopped to drink a coffee means I stopped another activity because I wanted a coffee. Remember to send the email means don't forget to do it. I remember sending the email means I did it, and I have the memory of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it's your turn. Choose the correct form. Pause the presentation and do the task now. Check your answers. One: I enjoy working in a team. Two: We decided to change the date. Three: Do you mind waiting a moment? Four: She refused to sign the contract. Five: I'm considering applying for a new job. Six: They managed to finish on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Complete the sentences with the verb in brackets. Pause the presentation and do the task now. Check your answers. One: I want to improve my English. Two: Please avoid using your phone in the meeting. Three: He promised to call me back. Four: Have you finished reading the instructions? Five: I would like to book a room for two nights. Six: My manager suggested taking a short break.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sentence has one mistake. Pause the presentation and correct the sentences now. Check your answers. One: I enjoy travelling for work. Two: She suggested meeting on Monday. Three: We plan to visit Riga next month. Four: I'm looking forward to seeing you. In sentence four, to is a preposition, so we use the -ing form after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let's talk about you. Think about four things: something you enjoy doing at work, something you want to learn, something you avoid doing, and something you decided to do this year. Use the useful language: I really enjoy, I've decided to, I try to avoid, and What about you? Pause the presentation and prepare your answers.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speak with other people. In round one, tell your partner about your four things. In round two, change partners and tell them again. In round three, find one thing you both enjoy doing. Ask follow-up questions, for example: Why do you enjoy it? When did you decide to do it? Is it hard to avoid it? If you study at home, record yourself and listen to the verb patterns.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finish, complete the exit ticket. One: write one sentence with enjoy plus -ing. Two: write one sentence with want or decide plus to. Three: write one question to ask a colleague about their plans. Pause the presentation and write your answers. For example: I enjoy working with new people. I've decided to take a course. What do you plan to do next year?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Finally, look back at the goal. For each success criterion, put a tick if you can do it, or a wavy line if you need more practice. Then complete two sentences: one thing I can do now, and one thing I will practise. Well done, and thank you for listening.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audio" Target="../media/audio1.mp3"/><Relationship Id="rId4" Type="http://schemas.microsoft.com/office/2007/relationships/media" Target="../media/audio1.mp3"/><Relationship Id="rId5" Type="http://schemas.openxmlformats.org/officeDocument/2006/relationships/image" Target="../media/audioicon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audio" Target="../media/audio2.mp3"/><Relationship Id="rId4" Type="http://schemas.microsoft.com/office/2007/relationships/media" Target="../media/audio2.mp3"/><Relationship Id="rId5" Type="http://schemas.openxmlformats.org/officeDocument/2006/relationships/image" Target="../media/audioicon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audio" Target="../media/audio3.mp3"/><Relationship Id="rId4" Type="http://schemas.microsoft.com/office/2007/relationships/media" Target="../media/audio3.mp3"/><Relationship Id="rId5" Type="http://schemas.openxmlformats.org/officeDocument/2006/relationships/image" Target="../media/audioicon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audio" Target="../media/audio4.mp3"/><Relationship Id="rId4" Type="http://schemas.microsoft.com/office/2007/relationships/media" Target="../media/audio4.mp3"/><Relationship Id="rId5" Type="http://schemas.openxmlformats.org/officeDocument/2006/relationships/image" Target="../media/audioicon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audio" Target="../media/audio5.mp3"/><Relationship Id="rId4" Type="http://schemas.microsoft.com/office/2007/relationships/media" Target="../media/audio5.mp3"/><Relationship Id="rId5" Type="http://schemas.openxmlformats.org/officeDocument/2006/relationships/image" Target="../media/audioicon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audio" Target="../media/audio6.mp3"/><Relationship Id="rId4" Type="http://schemas.microsoft.com/office/2007/relationships/media" Target="../media/audio6.mp3"/><Relationship Id="rId5" Type="http://schemas.openxmlformats.org/officeDocument/2006/relationships/image" Target="../media/audioicon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audio" Target="../media/audio7.mp3"/><Relationship Id="rId4" Type="http://schemas.microsoft.com/office/2007/relationships/media" Target="../media/audio7.mp3"/><Relationship Id="rId5" Type="http://schemas.openxmlformats.org/officeDocument/2006/relationships/image" Target="../media/audioicon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audio" Target="../media/audio8.mp3"/><Relationship Id="rId4" Type="http://schemas.microsoft.com/office/2007/relationships/media" Target="../media/audio8.mp3"/><Relationship Id="rId5" Type="http://schemas.openxmlformats.org/officeDocument/2006/relationships/image" Target="../media/audioicon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audio" Target="../media/audio9.mp3"/><Relationship Id="rId4" Type="http://schemas.microsoft.com/office/2007/relationships/media" Target="../media/audio9.mp3"/><Relationship Id="rId5" Type="http://schemas.openxmlformats.org/officeDocument/2006/relationships/image" Target="../media/audioicon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audio" Target="../media/audio10.mp3"/><Relationship Id="rId4" Type="http://schemas.microsoft.com/office/2007/relationships/media" Target="../media/audio10.mp3"/><Relationship Id="rId5" Type="http://schemas.openxmlformats.org/officeDocument/2006/relationships/image" Target="../media/audioicon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audio" Target="../media/audio11.mp3"/><Relationship Id="rId4" Type="http://schemas.microsoft.com/office/2007/relationships/media" Target="../media/audio11.mp3"/><Relationship Id="rId5" Type="http://schemas.openxmlformats.org/officeDocument/2006/relationships/image" Target="../media/audioicon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audio" Target="../media/audio12.mp3"/><Relationship Id="rId4" Type="http://schemas.microsoft.com/office/2007/relationships/media" Target="../media/audio12.mp3"/><Relationship Id="rId5" Type="http://schemas.openxmlformats.org/officeDocument/2006/relationships/image" Target="../media/audioicon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761"/>
        </a:solidFill>
        <a:effectLst/>
      </p:bgPr>
    </p:bg>
    <p:spTree>
      <p:nvGrpSpPr>
        <p:cNvPr id="1" name=""/>
        <p:cNvGrpSpPr/>
        <p:nvPr/>
      </p:nvGrpSpPr>
      <p:grpSpPr/>
      <p:sp>
        <p:nvSpPr>
          <p:cNvPr id="2" name="TextBox 1"/>
          <p:cNvSpPr txBox="1"/>
          <p:nvPr/>
        </p:nvSpPr>
        <p:spPr>
          <a:xfrm>
            <a:off x="731520" y="1097280"/>
            <a:ext cx="7315200" cy="1097280"/>
          </a:xfrm>
          <a:prstGeom prst="rect">
            <a:avLst/>
          </a:prstGeom>
          <a:noFill/>
        </p:spPr>
        <p:txBody>
          <a:bodyPr wrap="square" anchor="t" lIns="45720" rIns="45720">
            <a:spAutoFit/>
          </a:bodyPr>
          <a:lstStyle/>
          <a:p>
            <a:pPr algn="l">
              <a:spcAft>
                <a:spcPts val="600"/>
              </a:spcAft>
            </a:pPr>
            <a:r>
              <a:rPr sz="4800" b="1" i="0">
                <a:solidFill>
                  <a:srgbClr val="FFFFFF"/>
                </a:solidFill>
                <a:latin typeface="Cambria"/>
              </a:rPr>
              <a:t>Plans and habits</a:t>
            </a:r>
          </a:p>
        </p:txBody>
      </p:sp>
      <p:sp>
        <p:nvSpPr>
          <p:cNvPr id="3" name="TextBox 2"/>
          <p:cNvSpPr txBox="1"/>
          <p:nvPr/>
        </p:nvSpPr>
        <p:spPr>
          <a:xfrm>
            <a:off x="731520" y="2103120"/>
            <a:ext cx="7315200" cy="548640"/>
          </a:xfrm>
          <a:prstGeom prst="rect">
            <a:avLst/>
          </a:prstGeom>
          <a:noFill/>
        </p:spPr>
        <p:txBody>
          <a:bodyPr wrap="square" anchor="t" lIns="45720" rIns="45720">
            <a:spAutoFit/>
          </a:bodyPr>
          <a:lstStyle/>
          <a:p>
            <a:pPr algn="l">
              <a:spcAft>
                <a:spcPts val="600"/>
              </a:spcAft>
            </a:pPr>
            <a:r>
              <a:rPr sz="2000" b="0" i="0">
                <a:solidFill>
                  <a:srgbClr val="CADCFC"/>
                </a:solidFill>
                <a:latin typeface="Calibri"/>
              </a:rPr>
              <a:t>Verb patterns: to + verb and verb + -ing · B1</a:t>
            </a:r>
          </a:p>
        </p:txBody>
      </p:sp>
      <p:sp>
        <p:nvSpPr>
          <p:cNvPr id="4" name="Rounded Rectangle 3"/>
          <p:cNvSpPr/>
          <p:nvPr/>
        </p:nvSpPr>
        <p:spPr>
          <a:xfrm>
            <a:off x="731520" y="3108960"/>
            <a:ext cx="5120640" cy="1371600"/>
          </a:xfrm>
          <a:prstGeom prst="roundRect">
            <a:avLst>
              <a:gd name="adj" fmla="val 8000"/>
            </a:avLst>
          </a:prstGeom>
          <a:solidFill>
            <a:srgbClr val="2C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05840" y="3246120"/>
            <a:ext cx="4572000" cy="1097280"/>
          </a:xfrm>
          <a:prstGeom prst="rect">
            <a:avLst/>
          </a:prstGeom>
          <a:noFill/>
        </p:spPr>
        <p:txBody>
          <a:bodyPr wrap="square" anchor="ctr" lIns="45720" rIns="45720">
            <a:spAutoFit/>
          </a:bodyPr>
          <a:lstStyle/>
          <a:p>
            <a:pPr algn="l">
              <a:spcAft>
                <a:spcPts val="600"/>
              </a:spcAft>
            </a:pPr>
            <a:r>
              <a:rPr sz="2400" b="0" i="0">
                <a:solidFill>
                  <a:srgbClr val="FFFFFF"/>
                </a:solidFill>
                <a:latin typeface="Calibri"/>
              </a:rPr>
              <a:t>What do you </a:t>
            </a:r>
            <a:r>
              <a:rPr sz="2400" b="1" i="0">
                <a:solidFill>
                  <a:srgbClr val="FF9E85"/>
                </a:solidFill>
                <a:latin typeface="Calibri"/>
              </a:rPr>
              <a:t>enjoy doing</a:t>
            </a:r>
            <a:r>
              <a:rPr sz="2400" b="0" i="0">
                <a:solidFill>
                  <a:srgbClr val="FFFFFF"/>
                </a:solidFill>
                <a:latin typeface="Calibri"/>
              </a:rPr>
              <a:t> after work?</a:t>
            </a:r>
          </a:p>
        </p:txBody>
      </p:sp>
      <p:sp>
        <p:nvSpPr>
          <p:cNvPr id="6" name="Rounded Rectangle 5"/>
          <p:cNvSpPr/>
          <p:nvPr/>
        </p:nvSpPr>
        <p:spPr>
          <a:xfrm>
            <a:off x="6309360" y="3108960"/>
            <a:ext cx="5120640" cy="1371600"/>
          </a:xfrm>
          <a:prstGeom prst="roundRect">
            <a:avLst>
              <a:gd name="adj" fmla="val 8000"/>
            </a:avLst>
          </a:prstGeom>
          <a:solidFill>
            <a:srgbClr val="2C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583680" y="3246120"/>
            <a:ext cx="4572000" cy="1097280"/>
          </a:xfrm>
          <a:prstGeom prst="rect">
            <a:avLst/>
          </a:prstGeom>
          <a:noFill/>
        </p:spPr>
        <p:txBody>
          <a:bodyPr wrap="square" anchor="ctr" lIns="45720" rIns="45720">
            <a:spAutoFit/>
          </a:bodyPr>
          <a:lstStyle/>
          <a:p>
            <a:pPr algn="l">
              <a:spcAft>
                <a:spcPts val="600"/>
              </a:spcAft>
            </a:pPr>
            <a:r>
              <a:rPr sz="2400" b="0" i="0">
                <a:solidFill>
                  <a:srgbClr val="FFFFFF"/>
                </a:solidFill>
                <a:latin typeface="Calibri"/>
              </a:rPr>
              <a:t>What do you </a:t>
            </a:r>
            <a:r>
              <a:rPr sz="2400" b="1" i="0">
                <a:solidFill>
                  <a:srgbClr val="7FD8E3"/>
                </a:solidFill>
                <a:latin typeface="Calibri"/>
              </a:rPr>
              <a:t>want to learn</a:t>
            </a:r>
            <a:r>
              <a:rPr sz="2400" b="0" i="0">
                <a:solidFill>
                  <a:srgbClr val="FFFFFF"/>
                </a:solidFill>
                <a:latin typeface="Calibri"/>
              </a:rPr>
              <a:t> this year?</a:t>
            </a:r>
          </a:p>
        </p:txBody>
      </p:sp>
      <p:sp>
        <p:nvSpPr>
          <p:cNvPr id="8" name="TextBox 7"/>
          <p:cNvSpPr txBox="1"/>
          <p:nvPr/>
        </p:nvSpPr>
        <p:spPr>
          <a:xfrm>
            <a:off x="731520" y="4937760"/>
            <a:ext cx="7315200" cy="548640"/>
          </a:xfrm>
          <a:prstGeom prst="rect">
            <a:avLst/>
          </a:prstGeom>
          <a:noFill/>
        </p:spPr>
        <p:txBody>
          <a:bodyPr wrap="square" anchor="t" lIns="45720" rIns="45720">
            <a:spAutoFit/>
          </a:bodyPr>
          <a:lstStyle/>
          <a:p>
            <a:pPr algn="l">
              <a:spcAft>
                <a:spcPts val="600"/>
              </a:spcAft>
            </a:pPr>
            <a:r>
              <a:rPr sz="2200" b="0" i="0">
                <a:solidFill>
                  <a:srgbClr val="FFFFFF"/>
                </a:solidFill>
                <a:latin typeface="Calibri"/>
              </a:rPr>
              <a:t>Ask your partner.</a:t>
            </a:r>
          </a:p>
        </p:txBody>
      </p:sp>
      <p:pic xmlns:p14="http://schemas.microsoft.com/office/powerpoint/2010/main">
        <p:nvPicPr>
          <p:cNvPr id="9" name="Narration 9">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9"/>
                </p:tgtEl>
              </p:cMediaNode>
            </p:audio>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Today's goal</a:t>
            </a:r>
          </a:p>
        </p:txBody>
      </p:sp>
      <p:sp>
        <p:nvSpPr>
          <p:cNvPr id="3" name="Rounded Rectangle 2"/>
          <p:cNvSpPr/>
          <p:nvPr/>
        </p:nvSpPr>
        <p:spPr>
          <a:xfrm>
            <a:off x="640080" y="1371600"/>
            <a:ext cx="10881360" cy="9144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463040"/>
            <a:ext cx="10332720" cy="731520"/>
          </a:xfrm>
          <a:prstGeom prst="rect">
            <a:avLst/>
          </a:prstGeom>
          <a:noFill/>
        </p:spPr>
        <p:txBody>
          <a:bodyPr wrap="square" anchor="ctr" lIns="45720" rIns="45720">
            <a:spAutoFit/>
          </a:bodyPr>
          <a:lstStyle/>
          <a:p>
            <a:pPr algn="l">
              <a:spcAft>
                <a:spcPts val="600"/>
              </a:spcAft>
            </a:pPr>
            <a:r>
              <a:rPr sz="2400" b="0" i="0">
                <a:solidFill>
                  <a:srgbClr val="1E2761"/>
                </a:solidFill>
                <a:latin typeface="Calibri"/>
              </a:rPr>
              <a:t>I can talk about my </a:t>
            </a:r>
            <a:r>
              <a:rPr sz="2400" b="1" i="0">
                <a:solidFill>
                  <a:srgbClr val="1E2761"/>
                </a:solidFill>
                <a:latin typeface="Calibri"/>
              </a:rPr>
              <a:t>plans, habits and preferences.</a:t>
            </a:r>
          </a:p>
        </p:txBody>
      </p:sp>
      <p:sp>
        <p:nvSpPr>
          <p:cNvPr id="5" name="Rounded Rectangle 4"/>
          <p:cNvSpPr/>
          <p:nvPr/>
        </p:nvSpPr>
        <p:spPr>
          <a:xfrm>
            <a:off x="640080" y="2743200"/>
            <a:ext cx="5349240" cy="118872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14400" y="3063240"/>
            <a:ext cx="548640" cy="548640"/>
          </a:xfrm>
          <a:prstGeom prst="ellipse">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Calibri"/>
              </a:rPr>
              <a:t>1</a:t>
            </a:r>
          </a:p>
        </p:txBody>
      </p:sp>
      <p:sp>
        <p:nvSpPr>
          <p:cNvPr id="7" name="TextBox 6"/>
          <p:cNvSpPr txBox="1"/>
          <p:nvPr/>
        </p:nvSpPr>
        <p:spPr>
          <a:xfrm>
            <a:off x="1645920" y="2880360"/>
            <a:ext cx="4114800" cy="914400"/>
          </a:xfrm>
          <a:prstGeom prst="rect">
            <a:avLst/>
          </a:prstGeom>
          <a:noFill/>
        </p:spPr>
        <p:txBody>
          <a:bodyPr wrap="square" anchor="ctr" lIns="45720" rIns="45720">
            <a:spAutoFit/>
          </a:bodyPr>
          <a:lstStyle/>
          <a:p>
            <a:pPr algn="l">
              <a:spcAft>
                <a:spcPts val="600"/>
              </a:spcAft>
            </a:pPr>
            <a:r>
              <a:rPr sz="1800" b="0" i="0">
                <a:solidFill>
                  <a:srgbClr val="222222"/>
                </a:solidFill>
                <a:latin typeface="Calibri"/>
              </a:rPr>
              <a:t>I know which verbs take to + verb.</a:t>
            </a:r>
          </a:p>
        </p:txBody>
      </p:sp>
      <p:sp>
        <p:nvSpPr>
          <p:cNvPr id="8" name="Rounded Rectangle 7"/>
          <p:cNvSpPr/>
          <p:nvPr/>
        </p:nvSpPr>
        <p:spPr>
          <a:xfrm>
            <a:off x="6172200" y="2743200"/>
            <a:ext cx="5349240" cy="118872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46520" y="3063240"/>
            <a:ext cx="548640" cy="548640"/>
          </a:xfrm>
          <a:prstGeom prst="ellipse">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Calibri"/>
              </a:rPr>
              <a:t>2</a:t>
            </a:r>
          </a:p>
        </p:txBody>
      </p:sp>
      <p:sp>
        <p:nvSpPr>
          <p:cNvPr id="10" name="TextBox 9"/>
          <p:cNvSpPr txBox="1"/>
          <p:nvPr/>
        </p:nvSpPr>
        <p:spPr>
          <a:xfrm>
            <a:off x="7178040" y="2880360"/>
            <a:ext cx="4114800" cy="914400"/>
          </a:xfrm>
          <a:prstGeom prst="rect">
            <a:avLst/>
          </a:prstGeom>
          <a:noFill/>
        </p:spPr>
        <p:txBody>
          <a:bodyPr wrap="square" anchor="ctr" lIns="45720" rIns="45720">
            <a:spAutoFit/>
          </a:bodyPr>
          <a:lstStyle/>
          <a:p>
            <a:pPr algn="l">
              <a:spcAft>
                <a:spcPts val="600"/>
              </a:spcAft>
            </a:pPr>
            <a:r>
              <a:rPr sz="1800" b="0" i="0">
                <a:solidFill>
                  <a:srgbClr val="222222"/>
                </a:solidFill>
                <a:latin typeface="Calibri"/>
              </a:rPr>
              <a:t>I know which verbs take verb + -ing.</a:t>
            </a:r>
          </a:p>
        </p:txBody>
      </p:sp>
      <p:sp>
        <p:nvSpPr>
          <p:cNvPr id="11" name="Rounded Rectangle 10"/>
          <p:cNvSpPr/>
          <p:nvPr/>
        </p:nvSpPr>
        <p:spPr>
          <a:xfrm>
            <a:off x="640080" y="4206240"/>
            <a:ext cx="5349240" cy="118872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914400" y="4526279"/>
            <a:ext cx="548640" cy="54864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Calibri"/>
              </a:rPr>
              <a:t>3</a:t>
            </a:r>
          </a:p>
        </p:txBody>
      </p:sp>
      <p:sp>
        <p:nvSpPr>
          <p:cNvPr id="13" name="TextBox 12"/>
          <p:cNvSpPr txBox="1"/>
          <p:nvPr/>
        </p:nvSpPr>
        <p:spPr>
          <a:xfrm>
            <a:off x="1645920" y="4343400"/>
            <a:ext cx="4114800" cy="914400"/>
          </a:xfrm>
          <a:prstGeom prst="rect">
            <a:avLst/>
          </a:prstGeom>
          <a:noFill/>
        </p:spPr>
        <p:txBody>
          <a:bodyPr wrap="square" anchor="ctr" lIns="45720" rIns="45720">
            <a:spAutoFit/>
          </a:bodyPr>
          <a:lstStyle/>
          <a:p>
            <a:pPr algn="l">
              <a:spcAft>
                <a:spcPts val="600"/>
              </a:spcAft>
            </a:pPr>
            <a:r>
              <a:rPr sz="1800" b="0" i="0">
                <a:solidFill>
                  <a:srgbClr val="222222"/>
                </a:solidFill>
                <a:latin typeface="Calibri"/>
              </a:rPr>
              <a:t>I can use both patterns when I speak about work.</a:t>
            </a:r>
          </a:p>
        </p:txBody>
      </p:sp>
      <p:sp>
        <p:nvSpPr>
          <p:cNvPr id="14" name="Rounded Rectangle 13"/>
          <p:cNvSpPr/>
          <p:nvPr/>
        </p:nvSpPr>
        <p:spPr>
          <a:xfrm>
            <a:off x="6172200" y="4206240"/>
            <a:ext cx="5349240" cy="118872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446520" y="4526279"/>
            <a:ext cx="548640" cy="54864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Calibri"/>
              </a:rPr>
              <a:t>4</a:t>
            </a:r>
          </a:p>
        </p:txBody>
      </p:sp>
      <p:sp>
        <p:nvSpPr>
          <p:cNvPr id="16" name="TextBox 15"/>
          <p:cNvSpPr txBox="1"/>
          <p:nvPr/>
        </p:nvSpPr>
        <p:spPr>
          <a:xfrm>
            <a:off x="7178040" y="4343400"/>
            <a:ext cx="4114800" cy="914400"/>
          </a:xfrm>
          <a:prstGeom prst="rect">
            <a:avLst/>
          </a:prstGeom>
          <a:noFill/>
        </p:spPr>
        <p:txBody>
          <a:bodyPr wrap="square" anchor="ctr" lIns="45720" rIns="45720">
            <a:spAutoFit/>
          </a:bodyPr>
          <a:lstStyle/>
          <a:p>
            <a:pPr algn="l">
              <a:spcAft>
                <a:spcPts val="600"/>
              </a:spcAft>
            </a:pPr>
            <a:r>
              <a:rPr sz="1800" b="0" i="0">
                <a:solidFill>
                  <a:srgbClr val="222222"/>
                </a:solidFill>
                <a:latin typeface="Calibri"/>
              </a:rPr>
              <a:t>I can ask follow-up questions.</a:t>
            </a:r>
          </a:p>
        </p:txBody>
      </p:sp>
      <p:pic xmlns:p14="http://schemas.microsoft.com/office/powerpoint/2010/main">
        <p:nvPicPr>
          <p:cNvPr id="17" name="Narration 17">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7"/>
                </p:tgtEl>
              </p:cMediaNode>
            </p:audi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Notice the language</a:t>
            </a:r>
          </a:p>
        </p:txBody>
      </p:sp>
      <p:sp>
        <p:nvSpPr>
          <p:cNvPr id="3" name="Rounded Rectangle 2"/>
          <p:cNvSpPr/>
          <p:nvPr/>
        </p:nvSpPr>
        <p:spPr>
          <a:xfrm>
            <a:off x="640080" y="1325880"/>
            <a:ext cx="7863840" cy="77724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399032"/>
            <a:ext cx="7406640" cy="640080"/>
          </a:xfrm>
          <a:prstGeom prst="rect">
            <a:avLst/>
          </a:prstGeom>
          <a:noFill/>
        </p:spPr>
        <p:txBody>
          <a:bodyPr wrap="square" anchor="ctr" lIns="45720" rIns="45720">
            <a:spAutoFit/>
          </a:bodyPr>
          <a:lstStyle/>
          <a:p>
            <a:pPr algn="l">
              <a:spcAft>
                <a:spcPts val="600"/>
              </a:spcAft>
            </a:pPr>
            <a:r>
              <a:rPr sz="1700" b="1" i="0">
                <a:solidFill>
                  <a:srgbClr val="1E2761"/>
                </a:solidFill>
                <a:latin typeface="Calibri"/>
              </a:rPr>
              <a:t>Anna: </a:t>
            </a:r>
            <a:r>
              <a:rPr sz="1700" b="0" i="0">
                <a:solidFill>
                  <a:srgbClr val="222222"/>
                </a:solidFill>
                <a:latin typeface="Calibri"/>
              </a:rPr>
              <a:t>How is your English course going?</a:t>
            </a:r>
          </a:p>
        </p:txBody>
      </p:sp>
      <p:sp>
        <p:nvSpPr>
          <p:cNvPr id="5" name="Rounded Rectangle 4"/>
          <p:cNvSpPr/>
          <p:nvPr/>
        </p:nvSpPr>
        <p:spPr>
          <a:xfrm>
            <a:off x="1463040" y="2286000"/>
            <a:ext cx="7863840" cy="105156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737360" y="2359152"/>
            <a:ext cx="7406640" cy="914399"/>
          </a:xfrm>
          <a:prstGeom prst="rect">
            <a:avLst/>
          </a:prstGeom>
          <a:noFill/>
        </p:spPr>
        <p:txBody>
          <a:bodyPr wrap="square" anchor="ctr" lIns="45720" rIns="45720">
            <a:spAutoFit/>
          </a:bodyPr>
          <a:lstStyle/>
          <a:p>
            <a:pPr algn="l">
              <a:spcAft>
                <a:spcPts val="600"/>
              </a:spcAft>
            </a:pPr>
            <a:r>
              <a:rPr sz="1700" b="1" i="0">
                <a:solidFill>
                  <a:srgbClr val="1E2761"/>
                </a:solidFill>
                <a:latin typeface="Calibri"/>
              </a:rPr>
              <a:t>Mark: </a:t>
            </a:r>
            <a:r>
              <a:rPr sz="1700" b="0" i="0">
                <a:solidFill>
                  <a:srgbClr val="222222"/>
                </a:solidFill>
                <a:latin typeface="Calibri"/>
              </a:rPr>
              <a:t>Great! I decided to take an online course in May. I enjoy learning new words, but I need to practise speaking.</a:t>
            </a:r>
          </a:p>
        </p:txBody>
      </p:sp>
      <p:sp>
        <p:nvSpPr>
          <p:cNvPr id="7" name="Rounded Rectangle 6"/>
          <p:cNvSpPr/>
          <p:nvPr/>
        </p:nvSpPr>
        <p:spPr>
          <a:xfrm>
            <a:off x="640080" y="3520439"/>
            <a:ext cx="7863840" cy="105156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3593591"/>
            <a:ext cx="7406640" cy="914399"/>
          </a:xfrm>
          <a:prstGeom prst="rect">
            <a:avLst/>
          </a:prstGeom>
          <a:noFill/>
        </p:spPr>
        <p:txBody>
          <a:bodyPr wrap="square" anchor="ctr" lIns="45720" rIns="45720">
            <a:spAutoFit/>
          </a:bodyPr>
          <a:lstStyle/>
          <a:p>
            <a:pPr algn="l">
              <a:spcAft>
                <a:spcPts val="600"/>
              </a:spcAft>
            </a:pPr>
            <a:r>
              <a:rPr sz="1700" b="1" i="0">
                <a:solidFill>
                  <a:srgbClr val="1E2761"/>
                </a:solidFill>
                <a:latin typeface="Calibri"/>
              </a:rPr>
              <a:t>Anna: </a:t>
            </a:r>
            <a:r>
              <a:rPr sz="1700" b="0" i="0">
                <a:solidFill>
                  <a:srgbClr val="222222"/>
                </a:solidFill>
                <a:latin typeface="Calibri"/>
              </a:rPr>
              <a:t>I want to improve my writing. I keep making the same mistakes in emails.</a:t>
            </a:r>
          </a:p>
        </p:txBody>
      </p:sp>
      <p:sp>
        <p:nvSpPr>
          <p:cNvPr id="9" name="Rounded Rectangle 8"/>
          <p:cNvSpPr/>
          <p:nvPr/>
        </p:nvSpPr>
        <p:spPr>
          <a:xfrm>
            <a:off x="1463040" y="4754879"/>
            <a:ext cx="7863840" cy="77724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37360" y="4828031"/>
            <a:ext cx="7406640" cy="640080"/>
          </a:xfrm>
          <a:prstGeom prst="rect">
            <a:avLst/>
          </a:prstGeom>
          <a:noFill/>
        </p:spPr>
        <p:txBody>
          <a:bodyPr wrap="square" anchor="ctr" lIns="45720" rIns="45720">
            <a:spAutoFit/>
          </a:bodyPr>
          <a:lstStyle/>
          <a:p>
            <a:pPr algn="l">
              <a:spcAft>
                <a:spcPts val="600"/>
              </a:spcAft>
            </a:pPr>
            <a:r>
              <a:rPr sz="1700" b="1" i="0">
                <a:solidFill>
                  <a:srgbClr val="1E2761"/>
                </a:solidFill>
                <a:latin typeface="Calibri"/>
              </a:rPr>
              <a:t>Mark: </a:t>
            </a:r>
            <a:r>
              <a:rPr sz="1700" b="0" i="0">
                <a:solidFill>
                  <a:srgbClr val="222222"/>
                </a:solidFill>
                <a:latin typeface="Calibri"/>
              </a:rPr>
              <a:t>I suggest reading your emails aloud before you send them.</a:t>
            </a:r>
          </a:p>
        </p:txBody>
      </p:sp>
      <p:sp>
        <p:nvSpPr>
          <p:cNvPr id="11" name="Rounded Rectangle 10"/>
          <p:cNvSpPr/>
          <p:nvPr/>
        </p:nvSpPr>
        <p:spPr>
          <a:xfrm>
            <a:off x="9052560" y="1325880"/>
            <a:ext cx="2468880" cy="3840480"/>
          </a:xfrm>
          <a:prstGeom prst="roundRect">
            <a:avLst>
              <a:gd name="adj" fmla="val 8000"/>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235440" y="1508760"/>
            <a:ext cx="2103120" cy="3474720"/>
          </a:xfrm>
          <a:prstGeom prst="rect">
            <a:avLst/>
          </a:prstGeom>
          <a:noFill/>
        </p:spPr>
        <p:txBody>
          <a:bodyPr wrap="square" anchor="t" lIns="45720" rIns="45720">
            <a:spAutoFit/>
          </a:bodyPr>
          <a:lstStyle/>
          <a:p>
            <a:pPr algn="l">
              <a:spcAft>
                <a:spcPts val="600"/>
              </a:spcAft>
            </a:pPr>
            <a:r>
              <a:rPr sz="2000" b="1" i="0">
                <a:solidFill>
                  <a:srgbClr val="FFFFFF"/>
                </a:solidFill>
                <a:latin typeface="Calibri"/>
              </a:rPr>
              <a:t>Task</a:t>
            </a:r>
          </a:p>
          <a:p>
            <a:pPr algn="l">
              <a:spcAft>
                <a:spcPts val="600"/>
              </a:spcAft>
            </a:pPr>
            <a:r>
              <a:rPr sz="1700" b="0" i="0">
                <a:solidFill>
                  <a:srgbClr val="FFFFFF"/>
                </a:solidFill>
                <a:latin typeface="Calibri"/>
              </a:rPr>
              <a:t>Find the verbs.</a:t>
            </a:r>
          </a:p>
          <a:p>
            <a:pPr algn="l">
              <a:spcAft>
                <a:spcPts val="600"/>
              </a:spcAft>
            </a:pPr>
            <a:r>
              <a:rPr sz="1700" b="0" i="0">
                <a:solidFill>
                  <a:srgbClr val="FFFFFF"/>
                </a:solidFill>
                <a:latin typeface="Calibri"/>
              </a:rPr>
              <a:t>What comes after them: to + verb or -ing?</a:t>
            </a:r>
          </a:p>
        </p:txBody>
      </p:sp>
      <p:sp>
        <p:nvSpPr>
          <p:cNvPr id="13" name="Rounded Rectangle 12"/>
          <p:cNvSpPr/>
          <p:nvPr/>
        </p:nvSpPr>
        <p:spPr>
          <a:xfrm>
            <a:off x="8229600" y="6080760"/>
            <a:ext cx="1554480" cy="457200"/>
          </a:xfrm>
          <a:prstGeom prst="roundRect">
            <a:avLst>
              <a:gd name="adj" fmla="val 50000"/>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to + verb</a:t>
            </a:r>
          </a:p>
        </p:txBody>
      </p:sp>
      <p:sp>
        <p:nvSpPr>
          <p:cNvPr id="14" name="Rounded Rectangle 13"/>
          <p:cNvSpPr/>
          <p:nvPr/>
        </p:nvSpPr>
        <p:spPr>
          <a:xfrm>
            <a:off x="9966960" y="6080760"/>
            <a:ext cx="1554480" cy="457200"/>
          </a:xfrm>
          <a:prstGeom prst="roundRect">
            <a:avLst>
              <a:gd name="adj" fmla="val 50000"/>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verb + -ing</a:t>
            </a:r>
          </a:p>
        </p:txBody>
      </p:sp>
      <p:pic xmlns:p14="http://schemas.microsoft.com/office/powerpoint/2010/main">
        <p:nvPicPr>
          <p:cNvPr id="15" name="Narration 15">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5"/>
                </p:tgtEl>
              </p:cMediaNode>
            </p:audio>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Two patterns</a:t>
            </a:r>
          </a:p>
        </p:txBody>
      </p:sp>
      <p:sp>
        <p:nvSpPr>
          <p:cNvPr id="3" name="Rounded Rectangle 2"/>
          <p:cNvSpPr/>
          <p:nvPr/>
        </p:nvSpPr>
        <p:spPr>
          <a:xfrm>
            <a:off x="640080" y="1371600"/>
            <a:ext cx="5349240" cy="448056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960119" y="1645920"/>
            <a:ext cx="2194560" cy="457200"/>
          </a:xfrm>
          <a:prstGeom prst="roundRect">
            <a:avLst>
              <a:gd name="adj" fmla="val 50000"/>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to + verb</a:t>
            </a:r>
          </a:p>
        </p:txBody>
      </p:sp>
      <p:sp>
        <p:nvSpPr>
          <p:cNvPr id="5" name="TextBox 4"/>
          <p:cNvSpPr txBox="1"/>
          <p:nvPr/>
        </p:nvSpPr>
        <p:spPr>
          <a:xfrm>
            <a:off x="960119" y="2331720"/>
            <a:ext cx="4754880" cy="1920240"/>
          </a:xfrm>
          <a:prstGeom prst="rect">
            <a:avLst/>
          </a:prstGeom>
          <a:noFill/>
        </p:spPr>
        <p:txBody>
          <a:bodyPr wrap="square" anchor="t" lIns="45720" rIns="45720">
            <a:spAutoFit/>
          </a:bodyPr>
          <a:lstStyle/>
          <a:p>
            <a:pPr algn="l">
              <a:spcAft>
                <a:spcPts val="600"/>
              </a:spcAft>
            </a:pPr>
            <a:r>
              <a:rPr sz="2000" b="0" i="0">
                <a:solidFill>
                  <a:srgbClr val="222222"/>
                </a:solidFill>
                <a:latin typeface="Calibri"/>
              </a:rPr>
              <a:t>want · decide · hope · plan · need · agree · promise · refuse · manage · would like</a:t>
            </a:r>
          </a:p>
        </p:txBody>
      </p:sp>
      <p:sp>
        <p:nvSpPr>
          <p:cNvPr id="6" name="Rounded Rectangle 5"/>
          <p:cNvSpPr/>
          <p:nvPr/>
        </p:nvSpPr>
        <p:spPr>
          <a:xfrm>
            <a:off x="960119" y="4389120"/>
            <a:ext cx="4709160" cy="11430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4434840"/>
            <a:ext cx="4389120" cy="1051560"/>
          </a:xfrm>
          <a:prstGeom prst="rect">
            <a:avLst/>
          </a:prstGeom>
          <a:noFill/>
        </p:spPr>
        <p:txBody>
          <a:bodyPr wrap="square" anchor="ctr" lIns="45720" rIns="45720">
            <a:spAutoFit/>
          </a:bodyPr>
          <a:lstStyle/>
          <a:p>
            <a:pPr algn="l">
              <a:spcAft>
                <a:spcPts val="600"/>
              </a:spcAft>
            </a:pPr>
            <a:r>
              <a:rPr sz="1800" b="1" i="0">
                <a:solidFill>
                  <a:srgbClr val="0F7C8C"/>
                </a:solidFill>
                <a:latin typeface="Calibri"/>
              </a:rPr>
              <a:t>I hope to finish the report today.</a:t>
            </a:r>
          </a:p>
        </p:txBody>
      </p:sp>
      <p:sp>
        <p:nvSpPr>
          <p:cNvPr id="8" name="Rounded Rectangle 7"/>
          <p:cNvSpPr/>
          <p:nvPr/>
        </p:nvSpPr>
        <p:spPr>
          <a:xfrm>
            <a:off x="6172200" y="1371600"/>
            <a:ext cx="5349240" cy="448056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492240" y="1645920"/>
            <a:ext cx="2194560" cy="457200"/>
          </a:xfrm>
          <a:prstGeom prst="roundRect">
            <a:avLst>
              <a:gd name="adj" fmla="val 50000"/>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verb + -ing</a:t>
            </a:r>
          </a:p>
        </p:txBody>
      </p:sp>
      <p:sp>
        <p:nvSpPr>
          <p:cNvPr id="10" name="TextBox 9"/>
          <p:cNvSpPr txBox="1"/>
          <p:nvPr/>
        </p:nvSpPr>
        <p:spPr>
          <a:xfrm>
            <a:off x="6492240" y="2331720"/>
            <a:ext cx="4754880" cy="1920240"/>
          </a:xfrm>
          <a:prstGeom prst="rect">
            <a:avLst/>
          </a:prstGeom>
          <a:noFill/>
        </p:spPr>
        <p:txBody>
          <a:bodyPr wrap="square" anchor="t" lIns="45720" rIns="45720">
            <a:spAutoFit/>
          </a:bodyPr>
          <a:lstStyle/>
          <a:p>
            <a:pPr algn="l">
              <a:spcAft>
                <a:spcPts val="600"/>
              </a:spcAft>
            </a:pPr>
            <a:r>
              <a:rPr sz="2000" b="0" i="0">
                <a:solidFill>
                  <a:srgbClr val="222222"/>
                </a:solidFill>
                <a:latin typeface="Calibri"/>
              </a:rPr>
              <a:t>enjoy · finish · avoid · mind · suggest · keep · consider · practise · can't stand</a:t>
            </a:r>
          </a:p>
        </p:txBody>
      </p:sp>
      <p:sp>
        <p:nvSpPr>
          <p:cNvPr id="11" name="Rounded Rectangle 10"/>
          <p:cNvSpPr/>
          <p:nvPr/>
        </p:nvSpPr>
        <p:spPr>
          <a:xfrm>
            <a:off x="6492240" y="4389120"/>
            <a:ext cx="4709160" cy="114300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75120" y="4434840"/>
            <a:ext cx="4389120" cy="1051560"/>
          </a:xfrm>
          <a:prstGeom prst="rect">
            <a:avLst/>
          </a:prstGeom>
          <a:noFill/>
        </p:spPr>
        <p:txBody>
          <a:bodyPr wrap="square" anchor="ctr" lIns="45720" rIns="45720">
            <a:spAutoFit/>
          </a:bodyPr>
          <a:lstStyle/>
          <a:p>
            <a:pPr algn="l">
              <a:spcAft>
                <a:spcPts val="600"/>
              </a:spcAft>
            </a:pPr>
            <a:r>
              <a:rPr sz="1800" b="1" i="0">
                <a:solidFill>
                  <a:srgbClr val="E05A3F"/>
                </a:solidFill>
                <a:latin typeface="Calibri"/>
              </a:rPr>
              <a:t>I finished writing the report.</a:t>
            </a:r>
          </a:p>
        </p:txBody>
      </p:sp>
      <p:pic xmlns:p14="http://schemas.microsoft.com/office/powerpoint/2010/main">
        <p:nvPicPr>
          <p:cNvPr id="13" name="Narration 13">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3"/>
                </p:tgtEl>
              </p:cMediaNode>
            </p:audio>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Same verb, different meaning</a:t>
            </a:r>
          </a:p>
        </p:txBody>
      </p:sp>
      <p:sp>
        <p:nvSpPr>
          <p:cNvPr id="3" name="Rounded Rectangle 2"/>
          <p:cNvSpPr/>
          <p:nvPr/>
        </p:nvSpPr>
        <p:spPr>
          <a:xfrm>
            <a:off x="640080" y="1371600"/>
            <a:ext cx="5349240" cy="210312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914400" y="1600200"/>
            <a:ext cx="2377440" cy="457200"/>
          </a:xfrm>
          <a:prstGeom prst="roundRect">
            <a:avLst>
              <a:gd name="adj" fmla="val 50000"/>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stop + -ing</a:t>
            </a:r>
          </a:p>
        </p:txBody>
      </p:sp>
      <p:sp>
        <p:nvSpPr>
          <p:cNvPr id="5" name="TextBox 4"/>
          <p:cNvSpPr txBox="1"/>
          <p:nvPr/>
        </p:nvSpPr>
        <p:spPr>
          <a:xfrm>
            <a:off x="914400" y="2194560"/>
            <a:ext cx="4846320" cy="1188720"/>
          </a:xfrm>
          <a:prstGeom prst="rect">
            <a:avLst/>
          </a:prstGeom>
          <a:noFill/>
        </p:spPr>
        <p:txBody>
          <a:bodyPr wrap="square" anchor="t" lIns="45720" rIns="45720">
            <a:spAutoFit/>
          </a:bodyPr>
          <a:lstStyle/>
          <a:p>
            <a:pPr algn="l">
              <a:spcAft>
                <a:spcPts val="600"/>
              </a:spcAft>
            </a:pPr>
            <a:r>
              <a:rPr sz="2000" b="1" i="0">
                <a:solidFill>
                  <a:srgbClr val="222222"/>
                </a:solidFill>
                <a:latin typeface="Calibri"/>
              </a:rPr>
              <a:t>I stopped drinking coffee.</a:t>
            </a:r>
          </a:p>
          <a:p>
            <a:pPr algn="l">
              <a:spcAft>
                <a:spcPts val="600"/>
              </a:spcAft>
            </a:pPr>
            <a:r>
              <a:rPr sz="1700" b="0" i="1">
                <a:solidFill>
                  <a:srgbClr val="5A6370"/>
                </a:solidFill>
                <a:latin typeface="Calibri"/>
              </a:rPr>
              <a:t>I don't drink it now.</a:t>
            </a:r>
          </a:p>
        </p:txBody>
      </p:sp>
      <p:sp>
        <p:nvSpPr>
          <p:cNvPr id="6" name="Rounded Rectangle 5"/>
          <p:cNvSpPr/>
          <p:nvPr/>
        </p:nvSpPr>
        <p:spPr>
          <a:xfrm>
            <a:off x="6172200" y="1371600"/>
            <a:ext cx="5349240" cy="210312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446520" y="1600200"/>
            <a:ext cx="2377440" cy="457200"/>
          </a:xfrm>
          <a:prstGeom prst="roundRect">
            <a:avLst>
              <a:gd name="adj" fmla="val 50000"/>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stop + to</a:t>
            </a:r>
          </a:p>
        </p:txBody>
      </p:sp>
      <p:sp>
        <p:nvSpPr>
          <p:cNvPr id="8" name="TextBox 7"/>
          <p:cNvSpPr txBox="1"/>
          <p:nvPr/>
        </p:nvSpPr>
        <p:spPr>
          <a:xfrm>
            <a:off x="6446520" y="2194560"/>
            <a:ext cx="4846320" cy="1188720"/>
          </a:xfrm>
          <a:prstGeom prst="rect">
            <a:avLst/>
          </a:prstGeom>
          <a:noFill/>
        </p:spPr>
        <p:txBody>
          <a:bodyPr wrap="square" anchor="t" lIns="45720" rIns="45720">
            <a:spAutoFit/>
          </a:bodyPr>
          <a:lstStyle/>
          <a:p>
            <a:pPr algn="l">
              <a:spcAft>
                <a:spcPts val="600"/>
              </a:spcAft>
            </a:pPr>
            <a:r>
              <a:rPr sz="2000" b="1" i="0">
                <a:solidFill>
                  <a:srgbClr val="222222"/>
                </a:solidFill>
                <a:latin typeface="Calibri"/>
              </a:rPr>
              <a:t>I stopped to drink a coffee.</a:t>
            </a:r>
          </a:p>
          <a:p>
            <a:pPr algn="l">
              <a:spcAft>
                <a:spcPts val="600"/>
              </a:spcAft>
            </a:pPr>
            <a:r>
              <a:rPr sz="1700" b="0" i="1">
                <a:solidFill>
                  <a:srgbClr val="5A6370"/>
                </a:solidFill>
                <a:latin typeface="Calibri"/>
              </a:rPr>
              <a:t>I stopped another activity because I wanted a coffee.</a:t>
            </a:r>
          </a:p>
        </p:txBody>
      </p:sp>
      <p:sp>
        <p:nvSpPr>
          <p:cNvPr id="9" name="Rounded Rectangle 8"/>
          <p:cNvSpPr/>
          <p:nvPr/>
        </p:nvSpPr>
        <p:spPr>
          <a:xfrm>
            <a:off x="640080" y="3703320"/>
            <a:ext cx="5349240" cy="210312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14400" y="3931920"/>
            <a:ext cx="2377440" cy="457200"/>
          </a:xfrm>
          <a:prstGeom prst="roundRect">
            <a:avLst>
              <a:gd name="adj" fmla="val 50000"/>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remember + to</a:t>
            </a:r>
          </a:p>
        </p:txBody>
      </p:sp>
      <p:sp>
        <p:nvSpPr>
          <p:cNvPr id="11" name="TextBox 10"/>
          <p:cNvSpPr txBox="1"/>
          <p:nvPr/>
        </p:nvSpPr>
        <p:spPr>
          <a:xfrm>
            <a:off x="914400" y="4526280"/>
            <a:ext cx="4846320" cy="1188720"/>
          </a:xfrm>
          <a:prstGeom prst="rect">
            <a:avLst/>
          </a:prstGeom>
          <a:noFill/>
        </p:spPr>
        <p:txBody>
          <a:bodyPr wrap="square" anchor="t" lIns="45720" rIns="45720">
            <a:spAutoFit/>
          </a:bodyPr>
          <a:lstStyle/>
          <a:p>
            <a:pPr algn="l">
              <a:spcAft>
                <a:spcPts val="600"/>
              </a:spcAft>
            </a:pPr>
            <a:r>
              <a:rPr sz="2000" b="1" i="0">
                <a:solidFill>
                  <a:srgbClr val="222222"/>
                </a:solidFill>
                <a:latin typeface="Calibri"/>
              </a:rPr>
              <a:t>Remember to send the email.</a:t>
            </a:r>
          </a:p>
          <a:p>
            <a:pPr algn="l">
              <a:spcAft>
                <a:spcPts val="600"/>
              </a:spcAft>
            </a:pPr>
            <a:r>
              <a:rPr sz="1700" b="0" i="1">
                <a:solidFill>
                  <a:srgbClr val="5A6370"/>
                </a:solidFill>
                <a:latin typeface="Calibri"/>
              </a:rPr>
              <a:t>Don't forget.</a:t>
            </a:r>
          </a:p>
        </p:txBody>
      </p:sp>
      <p:sp>
        <p:nvSpPr>
          <p:cNvPr id="12" name="Rounded Rectangle 11"/>
          <p:cNvSpPr/>
          <p:nvPr/>
        </p:nvSpPr>
        <p:spPr>
          <a:xfrm>
            <a:off x="6172200" y="3703320"/>
            <a:ext cx="5349240" cy="210312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446520" y="3931920"/>
            <a:ext cx="2377440" cy="457200"/>
          </a:xfrm>
          <a:prstGeom prst="roundRect">
            <a:avLst>
              <a:gd name="adj" fmla="val 50000"/>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remember + -ing</a:t>
            </a:r>
          </a:p>
        </p:txBody>
      </p:sp>
      <p:sp>
        <p:nvSpPr>
          <p:cNvPr id="14" name="TextBox 13"/>
          <p:cNvSpPr txBox="1"/>
          <p:nvPr/>
        </p:nvSpPr>
        <p:spPr>
          <a:xfrm>
            <a:off x="6446520" y="4526280"/>
            <a:ext cx="4846320" cy="1188720"/>
          </a:xfrm>
          <a:prstGeom prst="rect">
            <a:avLst/>
          </a:prstGeom>
          <a:noFill/>
        </p:spPr>
        <p:txBody>
          <a:bodyPr wrap="square" anchor="t" lIns="45720" rIns="45720">
            <a:spAutoFit/>
          </a:bodyPr>
          <a:lstStyle/>
          <a:p>
            <a:pPr algn="l">
              <a:spcAft>
                <a:spcPts val="600"/>
              </a:spcAft>
            </a:pPr>
            <a:r>
              <a:rPr sz="2000" b="1" i="0">
                <a:solidFill>
                  <a:srgbClr val="222222"/>
                </a:solidFill>
                <a:latin typeface="Calibri"/>
              </a:rPr>
              <a:t>I remember sending the email.</a:t>
            </a:r>
          </a:p>
          <a:p>
            <a:pPr algn="l">
              <a:spcAft>
                <a:spcPts val="600"/>
              </a:spcAft>
            </a:pPr>
            <a:r>
              <a:rPr sz="1700" b="0" i="1">
                <a:solidFill>
                  <a:srgbClr val="5A6370"/>
                </a:solidFill>
                <a:latin typeface="Calibri"/>
              </a:rPr>
              <a:t>I did it, and I have the memory.</a:t>
            </a:r>
          </a:p>
        </p:txBody>
      </p:sp>
      <p:pic xmlns:p14="http://schemas.microsoft.com/office/powerpoint/2010/main">
        <p:nvPicPr>
          <p:cNvPr id="15" name="Narration 15">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5"/>
                </p:tgtEl>
              </p:cMediaNode>
            </p:audio>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Choose the correct form</a:t>
            </a:r>
          </a:p>
        </p:txBody>
      </p:sp>
      <p:sp>
        <p:nvSpPr>
          <p:cNvPr id="3" name="Rounded Rectangle 2"/>
          <p:cNvSpPr/>
          <p:nvPr/>
        </p:nvSpPr>
        <p:spPr>
          <a:xfrm>
            <a:off x="640080" y="1371600"/>
            <a:ext cx="534924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463040"/>
            <a:ext cx="4846320" cy="960120"/>
          </a:xfrm>
          <a:prstGeom prst="rect">
            <a:avLst/>
          </a:prstGeom>
          <a:noFill/>
        </p:spPr>
        <p:txBody>
          <a:bodyPr wrap="square" anchor="ctr" lIns="45720" rIns="45720">
            <a:spAutoFit/>
          </a:bodyPr>
          <a:lstStyle/>
          <a:p>
            <a:pPr algn="l">
              <a:spcAft>
                <a:spcPts val="600"/>
              </a:spcAft>
            </a:pPr>
            <a:r>
              <a:rPr sz="1900" b="1" i="0">
                <a:solidFill>
                  <a:srgbClr val="1E2761"/>
                </a:solidFill>
                <a:latin typeface="Calibri"/>
              </a:rPr>
              <a:t>1.  </a:t>
            </a:r>
            <a:r>
              <a:rPr sz="1900" b="0" i="0">
                <a:solidFill>
                  <a:srgbClr val="222222"/>
                </a:solidFill>
                <a:latin typeface="Calibri"/>
              </a:rPr>
              <a:t>I enjoy (to work / working) in a team.</a:t>
            </a:r>
          </a:p>
        </p:txBody>
      </p:sp>
      <p:sp>
        <p:nvSpPr>
          <p:cNvPr id="5" name="Rounded Rectangle 4"/>
          <p:cNvSpPr/>
          <p:nvPr/>
        </p:nvSpPr>
        <p:spPr>
          <a:xfrm>
            <a:off x="6172200" y="1371600"/>
            <a:ext cx="534924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46520" y="1463040"/>
            <a:ext cx="4846320" cy="960120"/>
          </a:xfrm>
          <a:prstGeom prst="rect">
            <a:avLst/>
          </a:prstGeom>
          <a:noFill/>
        </p:spPr>
        <p:txBody>
          <a:bodyPr wrap="square" anchor="ctr" lIns="45720" rIns="45720">
            <a:spAutoFit/>
          </a:bodyPr>
          <a:lstStyle/>
          <a:p>
            <a:pPr algn="l">
              <a:spcAft>
                <a:spcPts val="600"/>
              </a:spcAft>
            </a:pPr>
            <a:r>
              <a:rPr sz="1900" b="1" i="0">
                <a:solidFill>
                  <a:srgbClr val="1E2761"/>
                </a:solidFill>
                <a:latin typeface="Calibri"/>
              </a:rPr>
              <a:t>2.  </a:t>
            </a:r>
            <a:r>
              <a:rPr sz="1900" b="0" i="0">
                <a:solidFill>
                  <a:srgbClr val="222222"/>
                </a:solidFill>
                <a:latin typeface="Calibri"/>
              </a:rPr>
              <a:t>We decided (to change / changing) the date.</a:t>
            </a:r>
          </a:p>
        </p:txBody>
      </p:sp>
      <p:sp>
        <p:nvSpPr>
          <p:cNvPr id="7" name="Rounded Rectangle 6"/>
          <p:cNvSpPr/>
          <p:nvPr/>
        </p:nvSpPr>
        <p:spPr>
          <a:xfrm>
            <a:off x="640080" y="2743200"/>
            <a:ext cx="534924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14400" y="2834640"/>
            <a:ext cx="4846320" cy="960120"/>
          </a:xfrm>
          <a:prstGeom prst="rect">
            <a:avLst/>
          </a:prstGeom>
          <a:noFill/>
        </p:spPr>
        <p:txBody>
          <a:bodyPr wrap="square" anchor="ctr" lIns="45720" rIns="45720">
            <a:spAutoFit/>
          </a:bodyPr>
          <a:lstStyle/>
          <a:p>
            <a:pPr algn="l">
              <a:spcAft>
                <a:spcPts val="600"/>
              </a:spcAft>
            </a:pPr>
            <a:r>
              <a:rPr sz="1900" b="1" i="0">
                <a:solidFill>
                  <a:srgbClr val="1E2761"/>
                </a:solidFill>
                <a:latin typeface="Calibri"/>
              </a:rPr>
              <a:t>3.  </a:t>
            </a:r>
            <a:r>
              <a:rPr sz="1900" b="0" i="0">
                <a:solidFill>
                  <a:srgbClr val="222222"/>
                </a:solidFill>
                <a:latin typeface="Calibri"/>
              </a:rPr>
              <a:t>Do you mind (to wait / waiting) a moment?</a:t>
            </a:r>
          </a:p>
        </p:txBody>
      </p:sp>
      <p:sp>
        <p:nvSpPr>
          <p:cNvPr id="9" name="Rounded Rectangle 8"/>
          <p:cNvSpPr/>
          <p:nvPr/>
        </p:nvSpPr>
        <p:spPr>
          <a:xfrm>
            <a:off x="6172200" y="2743200"/>
            <a:ext cx="534924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46520" y="2834640"/>
            <a:ext cx="4846320" cy="960120"/>
          </a:xfrm>
          <a:prstGeom prst="rect">
            <a:avLst/>
          </a:prstGeom>
          <a:noFill/>
        </p:spPr>
        <p:txBody>
          <a:bodyPr wrap="square" anchor="ctr" lIns="45720" rIns="45720">
            <a:spAutoFit/>
          </a:bodyPr>
          <a:lstStyle/>
          <a:p>
            <a:pPr algn="l">
              <a:spcAft>
                <a:spcPts val="600"/>
              </a:spcAft>
            </a:pPr>
            <a:r>
              <a:rPr sz="1900" b="1" i="0">
                <a:solidFill>
                  <a:srgbClr val="1E2761"/>
                </a:solidFill>
                <a:latin typeface="Calibri"/>
              </a:rPr>
              <a:t>4.  </a:t>
            </a:r>
            <a:r>
              <a:rPr sz="1900" b="0" i="0">
                <a:solidFill>
                  <a:srgbClr val="222222"/>
                </a:solidFill>
                <a:latin typeface="Calibri"/>
              </a:rPr>
              <a:t>She refused (to sign / signing) the contract.</a:t>
            </a:r>
          </a:p>
        </p:txBody>
      </p:sp>
      <p:sp>
        <p:nvSpPr>
          <p:cNvPr id="11" name="Rounded Rectangle 10"/>
          <p:cNvSpPr/>
          <p:nvPr/>
        </p:nvSpPr>
        <p:spPr>
          <a:xfrm>
            <a:off x="640080" y="4114800"/>
            <a:ext cx="534924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4206240"/>
            <a:ext cx="4846320" cy="960120"/>
          </a:xfrm>
          <a:prstGeom prst="rect">
            <a:avLst/>
          </a:prstGeom>
          <a:noFill/>
        </p:spPr>
        <p:txBody>
          <a:bodyPr wrap="square" anchor="ctr" lIns="45720" rIns="45720">
            <a:spAutoFit/>
          </a:bodyPr>
          <a:lstStyle/>
          <a:p>
            <a:pPr algn="l">
              <a:spcAft>
                <a:spcPts val="600"/>
              </a:spcAft>
            </a:pPr>
            <a:r>
              <a:rPr sz="1900" b="1" i="0">
                <a:solidFill>
                  <a:srgbClr val="1E2761"/>
                </a:solidFill>
                <a:latin typeface="Calibri"/>
              </a:rPr>
              <a:t>5.  </a:t>
            </a:r>
            <a:r>
              <a:rPr sz="1900" b="0" i="0">
                <a:solidFill>
                  <a:srgbClr val="222222"/>
                </a:solidFill>
                <a:latin typeface="Calibri"/>
              </a:rPr>
              <a:t>I'm considering (to apply / applying) for a new job.</a:t>
            </a:r>
          </a:p>
        </p:txBody>
      </p:sp>
      <p:sp>
        <p:nvSpPr>
          <p:cNvPr id="13" name="Rounded Rectangle 12"/>
          <p:cNvSpPr/>
          <p:nvPr/>
        </p:nvSpPr>
        <p:spPr>
          <a:xfrm>
            <a:off x="6172200" y="4114800"/>
            <a:ext cx="534924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46520" y="4206240"/>
            <a:ext cx="4846320" cy="960120"/>
          </a:xfrm>
          <a:prstGeom prst="rect">
            <a:avLst/>
          </a:prstGeom>
          <a:noFill/>
        </p:spPr>
        <p:txBody>
          <a:bodyPr wrap="square" anchor="ctr" lIns="45720" rIns="45720">
            <a:spAutoFit/>
          </a:bodyPr>
          <a:lstStyle/>
          <a:p>
            <a:pPr algn="l">
              <a:spcAft>
                <a:spcPts val="600"/>
              </a:spcAft>
            </a:pPr>
            <a:r>
              <a:rPr sz="1900" b="1" i="0">
                <a:solidFill>
                  <a:srgbClr val="1E2761"/>
                </a:solidFill>
                <a:latin typeface="Calibri"/>
              </a:rPr>
              <a:t>6.  </a:t>
            </a:r>
            <a:r>
              <a:rPr sz="1900" b="0" i="0">
                <a:solidFill>
                  <a:srgbClr val="222222"/>
                </a:solidFill>
                <a:latin typeface="Calibri"/>
              </a:rPr>
              <a:t>They managed (to finish / finishing) on time.</a:t>
            </a:r>
          </a:p>
        </p:txBody>
      </p:sp>
      <p:sp>
        <p:nvSpPr>
          <p:cNvPr id="15" name="Rounded Rectangle 14"/>
          <p:cNvSpPr/>
          <p:nvPr/>
        </p:nvSpPr>
        <p:spPr>
          <a:xfrm>
            <a:off x="8229600" y="6080760"/>
            <a:ext cx="1554480" cy="457200"/>
          </a:xfrm>
          <a:prstGeom prst="roundRect">
            <a:avLst>
              <a:gd name="adj" fmla="val 50000"/>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to + verb</a:t>
            </a:r>
          </a:p>
        </p:txBody>
      </p:sp>
      <p:sp>
        <p:nvSpPr>
          <p:cNvPr id="16" name="Rounded Rectangle 15"/>
          <p:cNvSpPr/>
          <p:nvPr/>
        </p:nvSpPr>
        <p:spPr>
          <a:xfrm>
            <a:off x="9966960" y="6080760"/>
            <a:ext cx="1554480" cy="457200"/>
          </a:xfrm>
          <a:prstGeom prst="roundRect">
            <a:avLst>
              <a:gd name="adj" fmla="val 50000"/>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verb + -ing</a:t>
            </a:r>
          </a:p>
        </p:txBody>
      </p:sp>
      <p:pic xmlns:p14="http://schemas.microsoft.com/office/powerpoint/2010/main">
        <p:nvPicPr>
          <p:cNvPr id="17" name="Narration 17">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7"/>
                </p:tgtEl>
              </p:cMediaNode>
            </p:audio>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Complete the sentences</a:t>
            </a:r>
          </a:p>
        </p:txBody>
      </p:sp>
      <p:sp>
        <p:nvSpPr>
          <p:cNvPr id="3" name="Oval 2"/>
          <p:cNvSpPr/>
          <p:nvPr/>
        </p:nvSpPr>
        <p:spPr>
          <a:xfrm>
            <a:off x="640080" y="1399032"/>
            <a:ext cx="502920" cy="50292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Calibri"/>
              </a:rPr>
              <a:t>1</a:t>
            </a:r>
          </a:p>
        </p:txBody>
      </p:sp>
      <p:sp>
        <p:nvSpPr>
          <p:cNvPr id="4" name="TextBox 3"/>
          <p:cNvSpPr txBox="1"/>
          <p:nvPr/>
        </p:nvSpPr>
        <p:spPr>
          <a:xfrm>
            <a:off x="1325880" y="1325880"/>
            <a:ext cx="7132320" cy="640080"/>
          </a:xfrm>
          <a:prstGeom prst="rect">
            <a:avLst/>
          </a:prstGeom>
          <a:noFill/>
        </p:spPr>
        <p:txBody>
          <a:bodyPr wrap="square" anchor="ctr" lIns="45720" rIns="45720">
            <a:spAutoFit/>
          </a:bodyPr>
          <a:lstStyle/>
          <a:p>
            <a:pPr algn="l">
              <a:spcAft>
                <a:spcPts val="600"/>
              </a:spcAft>
            </a:pPr>
            <a:r>
              <a:rPr sz="2000" b="0" i="0">
                <a:solidFill>
                  <a:srgbClr val="222222"/>
                </a:solidFill>
                <a:latin typeface="Calibri"/>
              </a:rPr>
              <a:t>I want ___ (improve) my English.</a:t>
            </a:r>
          </a:p>
        </p:txBody>
      </p:sp>
      <p:sp>
        <p:nvSpPr>
          <p:cNvPr id="5" name="Oval 4"/>
          <p:cNvSpPr/>
          <p:nvPr/>
        </p:nvSpPr>
        <p:spPr>
          <a:xfrm>
            <a:off x="640080" y="2176272"/>
            <a:ext cx="502920" cy="50292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Calibri"/>
              </a:rPr>
              <a:t>2</a:t>
            </a:r>
          </a:p>
        </p:txBody>
      </p:sp>
      <p:sp>
        <p:nvSpPr>
          <p:cNvPr id="6" name="TextBox 5"/>
          <p:cNvSpPr txBox="1"/>
          <p:nvPr/>
        </p:nvSpPr>
        <p:spPr>
          <a:xfrm>
            <a:off x="1325880" y="2103120"/>
            <a:ext cx="7132320" cy="640080"/>
          </a:xfrm>
          <a:prstGeom prst="rect">
            <a:avLst/>
          </a:prstGeom>
          <a:noFill/>
        </p:spPr>
        <p:txBody>
          <a:bodyPr wrap="square" anchor="ctr" lIns="45720" rIns="45720">
            <a:spAutoFit/>
          </a:bodyPr>
          <a:lstStyle/>
          <a:p>
            <a:pPr algn="l">
              <a:spcAft>
                <a:spcPts val="600"/>
              </a:spcAft>
            </a:pPr>
            <a:r>
              <a:rPr sz="2000" b="0" i="0">
                <a:solidFill>
                  <a:srgbClr val="222222"/>
                </a:solidFill>
                <a:latin typeface="Calibri"/>
              </a:rPr>
              <a:t>Please avoid ___ (use) your phone in the meeting.</a:t>
            </a:r>
          </a:p>
        </p:txBody>
      </p:sp>
      <p:sp>
        <p:nvSpPr>
          <p:cNvPr id="7" name="Oval 6"/>
          <p:cNvSpPr/>
          <p:nvPr/>
        </p:nvSpPr>
        <p:spPr>
          <a:xfrm>
            <a:off x="640080" y="2953512"/>
            <a:ext cx="502920" cy="50292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Calibri"/>
              </a:rPr>
              <a:t>3</a:t>
            </a:r>
          </a:p>
        </p:txBody>
      </p:sp>
      <p:sp>
        <p:nvSpPr>
          <p:cNvPr id="8" name="TextBox 7"/>
          <p:cNvSpPr txBox="1"/>
          <p:nvPr/>
        </p:nvSpPr>
        <p:spPr>
          <a:xfrm>
            <a:off x="1325880" y="2880360"/>
            <a:ext cx="7132320" cy="640080"/>
          </a:xfrm>
          <a:prstGeom prst="rect">
            <a:avLst/>
          </a:prstGeom>
          <a:noFill/>
        </p:spPr>
        <p:txBody>
          <a:bodyPr wrap="square" anchor="ctr" lIns="45720" rIns="45720">
            <a:spAutoFit/>
          </a:bodyPr>
          <a:lstStyle/>
          <a:p>
            <a:pPr algn="l">
              <a:spcAft>
                <a:spcPts val="600"/>
              </a:spcAft>
            </a:pPr>
            <a:r>
              <a:rPr sz="2000" b="0" i="0">
                <a:solidFill>
                  <a:srgbClr val="222222"/>
                </a:solidFill>
                <a:latin typeface="Calibri"/>
              </a:rPr>
              <a:t>He promised ___ (call) me back.</a:t>
            </a:r>
          </a:p>
        </p:txBody>
      </p:sp>
      <p:sp>
        <p:nvSpPr>
          <p:cNvPr id="9" name="Oval 8"/>
          <p:cNvSpPr/>
          <p:nvPr/>
        </p:nvSpPr>
        <p:spPr>
          <a:xfrm>
            <a:off x="640080" y="3730752"/>
            <a:ext cx="502920" cy="50292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Calibri"/>
              </a:rPr>
              <a:t>4</a:t>
            </a:r>
          </a:p>
        </p:txBody>
      </p:sp>
      <p:sp>
        <p:nvSpPr>
          <p:cNvPr id="10" name="TextBox 9"/>
          <p:cNvSpPr txBox="1"/>
          <p:nvPr/>
        </p:nvSpPr>
        <p:spPr>
          <a:xfrm>
            <a:off x="1325880" y="3657600"/>
            <a:ext cx="7132320" cy="640080"/>
          </a:xfrm>
          <a:prstGeom prst="rect">
            <a:avLst/>
          </a:prstGeom>
          <a:noFill/>
        </p:spPr>
        <p:txBody>
          <a:bodyPr wrap="square" anchor="ctr" lIns="45720" rIns="45720">
            <a:spAutoFit/>
          </a:bodyPr>
          <a:lstStyle/>
          <a:p>
            <a:pPr algn="l">
              <a:spcAft>
                <a:spcPts val="600"/>
              </a:spcAft>
            </a:pPr>
            <a:r>
              <a:rPr sz="2000" b="0" i="0">
                <a:solidFill>
                  <a:srgbClr val="222222"/>
                </a:solidFill>
                <a:latin typeface="Calibri"/>
              </a:rPr>
              <a:t>Have you finished ___ (read) the instructions?</a:t>
            </a:r>
          </a:p>
        </p:txBody>
      </p:sp>
      <p:sp>
        <p:nvSpPr>
          <p:cNvPr id="11" name="Oval 10"/>
          <p:cNvSpPr/>
          <p:nvPr/>
        </p:nvSpPr>
        <p:spPr>
          <a:xfrm>
            <a:off x="640080" y="4507992"/>
            <a:ext cx="502920" cy="50292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Calibri"/>
              </a:rPr>
              <a:t>5</a:t>
            </a:r>
          </a:p>
        </p:txBody>
      </p:sp>
      <p:sp>
        <p:nvSpPr>
          <p:cNvPr id="12" name="TextBox 11"/>
          <p:cNvSpPr txBox="1"/>
          <p:nvPr/>
        </p:nvSpPr>
        <p:spPr>
          <a:xfrm>
            <a:off x="1325880" y="4434840"/>
            <a:ext cx="7132320" cy="640080"/>
          </a:xfrm>
          <a:prstGeom prst="rect">
            <a:avLst/>
          </a:prstGeom>
          <a:noFill/>
        </p:spPr>
        <p:txBody>
          <a:bodyPr wrap="square" anchor="ctr" lIns="45720" rIns="45720">
            <a:spAutoFit/>
          </a:bodyPr>
          <a:lstStyle/>
          <a:p>
            <a:pPr algn="l">
              <a:spcAft>
                <a:spcPts val="600"/>
              </a:spcAft>
            </a:pPr>
            <a:r>
              <a:rPr sz="2000" b="0" i="0">
                <a:solidFill>
                  <a:srgbClr val="222222"/>
                </a:solidFill>
                <a:latin typeface="Calibri"/>
              </a:rPr>
              <a:t>I would like ___ (book) a room for two nights.</a:t>
            </a:r>
          </a:p>
        </p:txBody>
      </p:sp>
      <p:sp>
        <p:nvSpPr>
          <p:cNvPr id="13" name="Oval 12"/>
          <p:cNvSpPr/>
          <p:nvPr/>
        </p:nvSpPr>
        <p:spPr>
          <a:xfrm>
            <a:off x="640080" y="5285232"/>
            <a:ext cx="502920" cy="502920"/>
          </a:xfrm>
          <a:prstGeom prst="ellipse">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Calibri"/>
              </a:rPr>
              <a:t>6</a:t>
            </a:r>
          </a:p>
        </p:txBody>
      </p:sp>
      <p:sp>
        <p:nvSpPr>
          <p:cNvPr id="14" name="TextBox 13"/>
          <p:cNvSpPr txBox="1"/>
          <p:nvPr/>
        </p:nvSpPr>
        <p:spPr>
          <a:xfrm>
            <a:off x="1325880" y="5212080"/>
            <a:ext cx="7132320" cy="640080"/>
          </a:xfrm>
          <a:prstGeom prst="rect">
            <a:avLst/>
          </a:prstGeom>
          <a:noFill/>
        </p:spPr>
        <p:txBody>
          <a:bodyPr wrap="square" anchor="ctr" lIns="45720" rIns="45720">
            <a:spAutoFit/>
          </a:bodyPr>
          <a:lstStyle/>
          <a:p>
            <a:pPr algn="l">
              <a:spcAft>
                <a:spcPts val="600"/>
              </a:spcAft>
            </a:pPr>
            <a:r>
              <a:rPr sz="2000" b="0" i="0">
                <a:solidFill>
                  <a:srgbClr val="222222"/>
                </a:solidFill>
                <a:latin typeface="Calibri"/>
              </a:rPr>
              <a:t>My manager suggested ___ (take) a short break.</a:t>
            </a:r>
          </a:p>
        </p:txBody>
      </p:sp>
      <p:sp>
        <p:nvSpPr>
          <p:cNvPr id="15" name="Rounded Rectangle 14"/>
          <p:cNvSpPr/>
          <p:nvPr/>
        </p:nvSpPr>
        <p:spPr>
          <a:xfrm>
            <a:off x="8869680" y="1371600"/>
            <a:ext cx="2651760" cy="27432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098280" y="1508760"/>
            <a:ext cx="2286000" cy="2468880"/>
          </a:xfrm>
          <a:prstGeom prst="rect">
            <a:avLst/>
          </a:prstGeom>
          <a:noFill/>
        </p:spPr>
        <p:txBody>
          <a:bodyPr wrap="square" anchor="t" lIns="45720" rIns="45720">
            <a:spAutoFit/>
          </a:bodyPr>
          <a:lstStyle/>
          <a:p>
            <a:pPr algn="l">
              <a:spcAft>
                <a:spcPts val="600"/>
              </a:spcAft>
            </a:pPr>
            <a:r>
              <a:rPr sz="2000" b="1" i="0">
                <a:solidFill>
                  <a:srgbClr val="1E2761"/>
                </a:solidFill>
                <a:latin typeface="Calibri"/>
              </a:rPr>
              <a:t>Tip</a:t>
            </a:r>
          </a:p>
          <a:p>
            <a:pPr algn="l">
              <a:spcAft>
                <a:spcPts val="600"/>
              </a:spcAft>
            </a:pPr>
            <a:r>
              <a:rPr sz="1700" b="0" i="0">
                <a:solidFill>
                  <a:srgbClr val="222222"/>
                </a:solidFill>
                <a:latin typeface="Calibri"/>
              </a:rPr>
              <a:t>Look at the first verb. Which pattern does it take?</a:t>
            </a:r>
          </a:p>
        </p:txBody>
      </p:sp>
      <p:sp>
        <p:nvSpPr>
          <p:cNvPr id="17" name="Rounded Rectangle 16"/>
          <p:cNvSpPr/>
          <p:nvPr/>
        </p:nvSpPr>
        <p:spPr>
          <a:xfrm>
            <a:off x="8229600" y="6080760"/>
            <a:ext cx="1554480" cy="457200"/>
          </a:xfrm>
          <a:prstGeom prst="roundRect">
            <a:avLst>
              <a:gd name="adj" fmla="val 50000"/>
            </a:avLst>
          </a:prstGeom>
          <a:solidFill>
            <a:srgbClr val="0F7C8C"/>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to + verb</a:t>
            </a:r>
          </a:p>
        </p:txBody>
      </p:sp>
      <p:sp>
        <p:nvSpPr>
          <p:cNvPr id="18" name="Rounded Rectangle 17"/>
          <p:cNvSpPr/>
          <p:nvPr/>
        </p:nvSpPr>
        <p:spPr>
          <a:xfrm>
            <a:off x="9966960" y="6080760"/>
            <a:ext cx="1554480" cy="457200"/>
          </a:xfrm>
          <a:prstGeom prst="roundRect">
            <a:avLst>
              <a:gd name="adj" fmla="val 50000"/>
            </a:avLst>
          </a:prstGeom>
          <a:solidFill>
            <a:srgbClr val="E05A3F"/>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a:lstStyle/>
          <a:p>
            <a:pPr algn="ctr"/>
            <a:r>
              <a:rPr sz="1600" b="1">
                <a:solidFill>
                  <a:srgbClr val="FFFFFF"/>
                </a:solidFill>
                <a:latin typeface="Calibri"/>
              </a:rPr>
              <a:t>verb + -ing</a:t>
            </a:r>
          </a:p>
        </p:txBody>
      </p:sp>
      <p:pic xmlns:p14="http://schemas.microsoft.com/office/powerpoint/2010/main">
        <p:nvPicPr>
          <p:cNvPr id="19" name="Narration 19">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9"/>
                </p:tgtEl>
              </p:cMediaNode>
            </p:audi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Correct the mistakes</a:t>
            </a:r>
          </a:p>
        </p:txBody>
      </p:sp>
      <p:sp>
        <p:nvSpPr>
          <p:cNvPr id="3" name="TextBox 2"/>
          <p:cNvSpPr txBox="1"/>
          <p:nvPr/>
        </p:nvSpPr>
        <p:spPr>
          <a:xfrm>
            <a:off x="640080" y="1188720"/>
            <a:ext cx="10881360" cy="548640"/>
          </a:xfrm>
          <a:prstGeom prst="rect">
            <a:avLst/>
          </a:prstGeom>
          <a:noFill/>
        </p:spPr>
        <p:txBody>
          <a:bodyPr wrap="square" anchor="t" lIns="45720" rIns="45720">
            <a:spAutoFit/>
          </a:bodyPr>
          <a:lstStyle/>
          <a:p>
            <a:pPr algn="l">
              <a:spcAft>
                <a:spcPts val="600"/>
              </a:spcAft>
            </a:pPr>
            <a:r>
              <a:rPr sz="2000" b="0" i="1">
                <a:solidFill>
                  <a:srgbClr val="5A6370"/>
                </a:solidFill>
                <a:latin typeface="Calibri"/>
              </a:rPr>
              <a:t>Each sentence has ONE mistake.</a:t>
            </a:r>
          </a:p>
        </p:txBody>
      </p:sp>
      <p:sp>
        <p:nvSpPr>
          <p:cNvPr id="4" name="Rounded Rectangle 3"/>
          <p:cNvSpPr/>
          <p:nvPr/>
        </p:nvSpPr>
        <p:spPr>
          <a:xfrm>
            <a:off x="640080" y="1828800"/>
            <a:ext cx="5349240" cy="155448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2011680"/>
            <a:ext cx="731520" cy="1188720"/>
          </a:xfrm>
          <a:prstGeom prst="rect">
            <a:avLst/>
          </a:prstGeom>
          <a:noFill/>
        </p:spPr>
        <p:txBody>
          <a:bodyPr wrap="square" anchor="t" lIns="45720" rIns="45720">
            <a:spAutoFit/>
          </a:bodyPr>
          <a:lstStyle/>
          <a:p>
            <a:pPr algn="l">
              <a:spcAft>
                <a:spcPts val="600"/>
              </a:spcAft>
            </a:pPr>
            <a:r>
              <a:rPr sz="4000" b="1" i="0">
                <a:solidFill>
                  <a:srgbClr val="E05A3F"/>
                </a:solidFill>
                <a:latin typeface="Cambria"/>
              </a:rPr>
              <a:t>1</a:t>
            </a:r>
          </a:p>
        </p:txBody>
      </p:sp>
      <p:sp>
        <p:nvSpPr>
          <p:cNvPr id="6" name="TextBox 5"/>
          <p:cNvSpPr txBox="1"/>
          <p:nvPr/>
        </p:nvSpPr>
        <p:spPr>
          <a:xfrm>
            <a:off x="1645920" y="2011680"/>
            <a:ext cx="4114800" cy="11887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I enjoy to travel for work.</a:t>
            </a:r>
          </a:p>
        </p:txBody>
      </p:sp>
      <p:sp>
        <p:nvSpPr>
          <p:cNvPr id="7" name="Rounded Rectangle 6"/>
          <p:cNvSpPr/>
          <p:nvPr/>
        </p:nvSpPr>
        <p:spPr>
          <a:xfrm>
            <a:off x="6172200" y="1828800"/>
            <a:ext cx="5349240" cy="155448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2011680"/>
            <a:ext cx="731520" cy="1188720"/>
          </a:xfrm>
          <a:prstGeom prst="rect">
            <a:avLst/>
          </a:prstGeom>
          <a:noFill/>
        </p:spPr>
        <p:txBody>
          <a:bodyPr wrap="square" anchor="t" lIns="45720" rIns="45720">
            <a:spAutoFit/>
          </a:bodyPr>
          <a:lstStyle/>
          <a:p>
            <a:pPr algn="l">
              <a:spcAft>
                <a:spcPts val="600"/>
              </a:spcAft>
            </a:pPr>
            <a:r>
              <a:rPr sz="4000" b="1" i="0">
                <a:solidFill>
                  <a:srgbClr val="E05A3F"/>
                </a:solidFill>
                <a:latin typeface="Cambria"/>
              </a:rPr>
              <a:t>2</a:t>
            </a:r>
          </a:p>
        </p:txBody>
      </p:sp>
      <p:sp>
        <p:nvSpPr>
          <p:cNvPr id="9" name="TextBox 8"/>
          <p:cNvSpPr txBox="1"/>
          <p:nvPr/>
        </p:nvSpPr>
        <p:spPr>
          <a:xfrm>
            <a:off x="7178040" y="2011680"/>
            <a:ext cx="4114800" cy="11887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She suggested to meet on Monday.</a:t>
            </a:r>
          </a:p>
        </p:txBody>
      </p:sp>
      <p:sp>
        <p:nvSpPr>
          <p:cNvPr id="10" name="Rounded Rectangle 9"/>
          <p:cNvSpPr/>
          <p:nvPr/>
        </p:nvSpPr>
        <p:spPr>
          <a:xfrm>
            <a:off x="640080" y="3657600"/>
            <a:ext cx="5349240" cy="155448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3840480"/>
            <a:ext cx="731520" cy="1188720"/>
          </a:xfrm>
          <a:prstGeom prst="rect">
            <a:avLst/>
          </a:prstGeom>
          <a:noFill/>
        </p:spPr>
        <p:txBody>
          <a:bodyPr wrap="square" anchor="t" lIns="45720" rIns="45720">
            <a:spAutoFit/>
          </a:bodyPr>
          <a:lstStyle/>
          <a:p>
            <a:pPr algn="l">
              <a:spcAft>
                <a:spcPts val="600"/>
              </a:spcAft>
            </a:pPr>
            <a:r>
              <a:rPr sz="4000" b="1" i="0">
                <a:solidFill>
                  <a:srgbClr val="E05A3F"/>
                </a:solidFill>
                <a:latin typeface="Cambria"/>
              </a:rPr>
              <a:t>3</a:t>
            </a:r>
          </a:p>
        </p:txBody>
      </p:sp>
      <p:sp>
        <p:nvSpPr>
          <p:cNvPr id="12" name="TextBox 11"/>
          <p:cNvSpPr txBox="1"/>
          <p:nvPr/>
        </p:nvSpPr>
        <p:spPr>
          <a:xfrm>
            <a:off x="1645920" y="3840480"/>
            <a:ext cx="4114800" cy="11887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We plan visiting Riga next month.</a:t>
            </a:r>
          </a:p>
        </p:txBody>
      </p:sp>
      <p:sp>
        <p:nvSpPr>
          <p:cNvPr id="13" name="Rounded Rectangle 12"/>
          <p:cNvSpPr/>
          <p:nvPr/>
        </p:nvSpPr>
        <p:spPr>
          <a:xfrm>
            <a:off x="6172200" y="3657600"/>
            <a:ext cx="5349240" cy="155448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800" y="3840480"/>
            <a:ext cx="731520" cy="1188720"/>
          </a:xfrm>
          <a:prstGeom prst="rect">
            <a:avLst/>
          </a:prstGeom>
          <a:noFill/>
        </p:spPr>
        <p:txBody>
          <a:bodyPr wrap="square" anchor="t" lIns="45720" rIns="45720">
            <a:spAutoFit/>
          </a:bodyPr>
          <a:lstStyle/>
          <a:p>
            <a:pPr algn="l">
              <a:spcAft>
                <a:spcPts val="600"/>
              </a:spcAft>
            </a:pPr>
            <a:r>
              <a:rPr sz="4000" b="1" i="0">
                <a:solidFill>
                  <a:srgbClr val="E05A3F"/>
                </a:solidFill>
                <a:latin typeface="Cambria"/>
              </a:rPr>
              <a:t>4</a:t>
            </a:r>
          </a:p>
        </p:txBody>
      </p:sp>
      <p:sp>
        <p:nvSpPr>
          <p:cNvPr id="15" name="TextBox 14"/>
          <p:cNvSpPr txBox="1"/>
          <p:nvPr/>
        </p:nvSpPr>
        <p:spPr>
          <a:xfrm>
            <a:off x="7178040" y="3840480"/>
            <a:ext cx="4114800" cy="11887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I'm looking forward to see you.</a:t>
            </a:r>
          </a:p>
        </p:txBody>
      </p:sp>
      <p:pic xmlns:p14="http://schemas.microsoft.com/office/powerpoint/2010/main">
        <p:nvPicPr>
          <p:cNvPr id="16" name="Narration 16">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6"/>
                </p:tgtEl>
              </p:cMediaNode>
            </p:audi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Talk about you</a:t>
            </a:r>
          </a:p>
        </p:txBody>
      </p:sp>
      <p:sp>
        <p:nvSpPr>
          <p:cNvPr id="3" name="Rounded Rectangle 2"/>
          <p:cNvSpPr/>
          <p:nvPr/>
        </p:nvSpPr>
        <p:spPr>
          <a:xfrm>
            <a:off x="640080" y="1371600"/>
            <a:ext cx="3657600" cy="137160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68680" y="1463040"/>
            <a:ext cx="3200400" cy="1188720"/>
          </a:xfrm>
          <a:prstGeom prst="rect">
            <a:avLst/>
          </a:prstGeom>
          <a:noFill/>
        </p:spPr>
        <p:txBody>
          <a:bodyPr wrap="square" anchor="ctr" lIns="45720" rIns="45720">
            <a:spAutoFit/>
          </a:bodyPr>
          <a:lstStyle/>
          <a:p>
            <a:pPr algn="l">
              <a:spcAft>
                <a:spcPts val="600"/>
              </a:spcAft>
            </a:pPr>
            <a:r>
              <a:rPr sz="1900" b="1" i="0">
                <a:solidFill>
                  <a:srgbClr val="E05A3F"/>
                </a:solidFill>
                <a:latin typeface="Calibri"/>
              </a:rPr>
              <a:t>Something I enjoy doing at work…</a:t>
            </a:r>
          </a:p>
        </p:txBody>
      </p:sp>
      <p:sp>
        <p:nvSpPr>
          <p:cNvPr id="5" name="Rounded Rectangle 4"/>
          <p:cNvSpPr/>
          <p:nvPr/>
        </p:nvSpPr>
        <p:spPr>
          <a:xfrm>
            <a:off x="4480560" y="1371600"/>
            <a:ext cx="3657600" cy="137160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09160" y="1463040"/>
            <a:ext cx="3200400" cy="1188720"/>
          </a:xfrm>
          <a:prstGeom prst="rect">
            <a:avLst/>
          </a:prstGeom>
          <a:noFill/>
        </p:spPr>
        <p:txBody>
          <a:bodyPr wrap="square" anchor="ctr" lIns="45720" rIns="45720">
            <a:spAutoFit/>
          </a:bodyPr>
          <a:lstStyle/>
          <a:p>
            <a:pPr algn="l">
              <a:spcAft>
                <a:spcPts val="600"/>
              </a:spcAft>
            </a:pPr>
            <a:r>
              <a:rPr sz="1900" b="1" i="0">
                <a:solidFill>
                  <a:srgbClr val="0F7C8C"/>
                </a:solidFill>
                <a:latin typeface="Calibri"/>
              </a:rPr>
              <a:t>Something I want to learn…</a:t>
            </a:r>
          </a:p>
        </p:txBody>
      </p:sp>
      <p:sp>
        <p:nvSpPr>
          <p:cNvPr id="7" name="Rounded Rectangle 6"/>
          <p:cNvSpPr/>
          <p:nvPr/>
        </p:nvSpPr>
        <p:spPr>
          <a:xfrm>
            <a:off x="640080" y="2971800"/>
            <a:ext cx="3657600" cy="1371600"/>
          </a:xfrm>
          <a:prstGeom prst="roundRect">
            <a:avLst>
              <a:gd name="adj" fmla="val 8000"/>
            </a:avLst>
          </a:prstGeom>
          <a:solidFill>
            <a:srgbClr val="FCEA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3063240"/>
            <a:ext cx="3200400" cy="1188720"/>
          </a:xfrm>
          <a:prstGeom prst="rect">
            <a:avLst/>
          </a:prstGeom>
          <a:noFill/>
        </p:spPr>
        <p:txBody>
          <a:bodyPr wrap="square" anchor="ctr" lIns="45720" rIns="45720">
            <a:spAutoFit/>
          </a:bodyPr>
          <a:lstStyle/>
          <a:p>
            <a:pPr algn="l">
              <a:spcAft>
                <a:spcPts val="600"/>
              </a:spcAft>
            </a:pPr>
            <a:r>
              <a:rPr sz="1900" b="1" i="0">
                <a:solidFill>
                  <a:srgbClr val="E05A3F"/>
                </a:solidFill>
                <a:latin typeface="Calibri"/>
              </a:rPr>
              <a:t>Something I avoid doing…</a:t>
            </a:r>
          </a:p>
        </p:txBody>
      </p:sp>
      <p:sp>
        <p:nvSpPr>
          <p:cNvPr id="9" name="Rounded Rectangle 8"/>
          <p:cNvSpPr/>
          <p:nvPr/>
        </p:nvSpPr>
        <p:spPr>
          <a:xfrm>
            <a:off x="4480560" y="2971800"/>
            <a:ext cx="3657600" cy="1371600"/>
          </a:xfrm>
          <a:prstGeom prst="roundRect">
            <a:avLst>
              <a:gd name="adj" fmla="val 8000"/>
            </a:avLst>
          </a:prstGeom>
          <a:solidFill>
            <a:srgbClr val="E3F3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709160" y="3063240"/>
            <a:ext cx="3200400" cy="1188720"/>
          </a:xfrm>
          <a:prstGeom prst="rect">
            <a:avLst/>
          </a:prstGeom>
          <a:noFill/>
        </p:spPr>
        <p:txBody>
          <a:bodyPr wrap="square" anchor="ctr" lIns="45720" rIns="45720">
            <a:spAutoFit/>
          </a:bodyPr>
          <a:lstStyle/>
          <a:p>
            <a:pPr algn="l">
              <a:spcAft>
                <a:spcPts val="600"/>
              </a:spcAft>
            </a:pPr>
            <a:r>
              <a:rPr sz="1900" b="1" i="0">
                <a:solidFill>
                  <a:srgbClr val="0F7C8C"/>
                </a:solidFill>
                <a:latin typeface="Calibri"/>
              </a:rPr>
              <a:t>Something I decided to do this year…</a:t>
            </a:r>
          </a:p>
        </p:txBody>
      </p:sp>
      <p:sp>
        <p:nvSpPr>
          <p:cNvPr id="11" name="Rounded Rectangle 10"/>
          <p:cNvSpPr/>
          <p:nvPr/>
        </p:nvSpPr>
        <p:spPr>
          <a:xfrm>
            <a:off x="8412480" y="1371600"/>
            <a:ext cx="3108960" cy="2971800"/>
          </a:xfrm>
          <a:prstGeom prst="roundRect">
            <a:avLst>
              <a:gd name="adj" fmla="val 8000"/>
            </a:avLst>
          </a:prstGeom>
          <a:solidFill>
            <a:srgbClr val="1E27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41080" y="1508760"/>
            <a:ext cx="2743200" cy="2743200"/>
          </a:xfrm>
          <a:prstGeom prst="rect">
            <a:avLst/>
          </a:prstGeom>
          <a:noFill/>
        </p:spPr>
        <p:txBody>
          <a:bodyPr wrap="square" anchor="t" lIns="45720" rIns="45720">
            <a:spAutoFit/>
          </a:bodyPr>
          <a:lstStyle/>
          <a:p>
            <a:pPr algn="l">
              <a:spcAft>
                <a:spcPts val="600"/>
              </a:spcAft>
            </a:pPr>
            <a:r>
              <a:rPr sz="1900" b="1" i="0">
                <a:solidFill>
                  <a:srgbClr val="FFFFFF"/>
                </a:solidFill>
                <a:latin typeface="Calibri"/>
              </a:rPr>
              <a:t>Useful language</a:t>
            </a:r>
          </a:p>
          <a:p>
            <a:pPr algn="l">
              <a:spcAft>
                <a:spcPts val="600"/>
              </a:spcAft>
            </a:pPr>
            <a:r>
              <a:rPr sz="1700" b="0" i="0">
                <a:solidFill>
                  <a:srgbClr val="FFFFFF"/>
                </a:solidFill>
                <a:latin typeface="Calibri"/>
              </a:rPr>
              <a:t>I really enjoy…</a:t>
            </a:r>
          </a:p>
          <a:p>
            <a:pPr algn="l">
              <a:spcAft>
                <a:spcPts val="600"/>
              </a:spcAft>
            </a:pPr>
            <a:r>
              <a:rPr sz="1700" b="0" i="0">
                <a:solidFill>
                  <a:srgbClr val="FFFFFF"/>
                </a:solidFill>
                <a:latin typeface="Calibri"/>
              </a:rPr>
              <a:t>I've decided to…</a:t>
            </a:r>
          </a:p>
          <a:p>
            <a:pPr algn="l">
              <a:spcAft>
                <a:spcPts val="600"/>
              </a:spcAft>
            </a:pPr>
            <a:r>
              <a:rPr sz="1700" b="0" i="0">
                <a:solidFill>
                  <a:srgbClr val="FFFFFF"/>
                </a:solidFill>
                <a:latin typeface="Calibri"/>
              </a:rPr>
              <a:t>I try to avoid…</a:t>
            </a:r>
          </a:p>
          <a:p>
            <a:pPr algn="l">
              <a:spcAft>
                <a:spcPts val="600"/>
              </a:spcAft>
            </a:pPr>
            <a:r>
              <a:rPr sz="1700" b="0" i="0">
                <a:solidFill>
                  <a:srgbClr val="FFFFFF"/>
                </a:solidFill>
                <a:latin typeface="Calibri"/>
              </a:rPr>
              <a:t>What about you?</a:t>
            </a:r>
          </a:p>
        </p:txBody>
      </p:sp>
      <p:pic xmlns:p14="http://schemas.microsoft.com/office/powerpoint/2010/main">
        <p:nvPicPr>
          <p:cNvPr id="13" name="Narration 13">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3"/>
                </p:tgtEl>
              </p:cMediaNode>
            </p:audi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Speak and change partners</a:t>
            </a:r>
          </a:p>
        </p:txBody>
      </p:sp>
      <p:sp>
        <p:nvSpPr>
          <p:cNvPr id="3" name="Rounded Rectangle 2"/>
          <p:cNvSpPr/>
          <p:nvPr/>
        </p:nvSpPr>
        <p:spPr>
          <a:xfrm>
            <a:off x="640080" y="1371600"/>
            <a:ext cx="3429000" cy="18288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508760"/>
            <a:ext cx="2926080" cy="1645920"/>
          </a:xfrm>
          <a:prstGeom prst="rect">
            <a:avLst/>
          </a:prstGeom>
          <a:noFill/>
        </p:spPr>
        <p:txBody>
          <a:bodyPr wrap="square" anchor="t" lIns="45720" rIns="45720">
            <a:spAutoFit/>
          </a:bodyPr>
          <a:lstStyle/>
          <a:p>
            <a:pPr algn="l">
              <a:spcAft>
                <a:spcPts val="600"/>
              </a:spcAft>
            </a:pPr>
            <a:r>
              <a:rPr sz="2200" b="1" i="0">
                <a:solidFill>
                  <a:srgbClr val="1E2761"/>
                </a:solidFill>
                <a:latin typeface="Calibri"/>
              </a:rPr>
              <a:t>Round 1</a:t>
            </a:r>
          </a:p>
          <a:p>
            <a:pPr algn="l">
              <a:spcAft>
                <a:spcPts val="600"/>
              </a:spcAft>
            </a:pPr>
            <a:r>
              <a:rPr sz="1900" b="0" i="0">
                <a:solidFill>
                  <a:srgbClr val="222222"/>
                </a:solidFill>
                <a:latin typeface="Calibri"/>
              </a:rPr>
              <a:t>Tell your partner.</a:t>
            </a:r>
          </a:p>
        </p:txBody>
      </p:sp>
      <p:sp>
        <p:nvSpPr>
          <p:cNvPr id="5" name="Rounded Rectangle 4"/>
          <p:cNvSpPr/>
          <p:nvPr/>
        </p:nvSpPr>
        <p:spPr>
          <a:xfrm>
            <a:off x="4297680" y="1371600"/>
            <a:ext cx="3429000" cy="18288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0" y="1508760"/>
            <a:ext cx="2926080" cy="1645920"/>
          </a:xfrm>
          <a:prstGeom prst="rect">
            <a:avLst/>
          </a:prstGeom>
          <a:noFill/>
        </p:spPr>
        <p:txBody>
          <a:bodyPr wrap="square" anchor="t" lIns="45720" rIns="45720">
            <a:spAutoFit/>
          </a:bodyPr>
          <a:lstStyle/>
          <a:p>
            <a:pPr algn="l">
              <a:spcAft>
                <a:spcPts val="600"/>
              </a:spcAft>
            </a:pPr>
            <a:r>
              <a:rPr sz="2200" b="1" i="0">
                <a:solidFill>
                  <a:srgbClr val="1E2761"/>
                </a:solidFill>
                <a:latin typeface="Calibri"/>
              </a:rPr>
              <a:t>Round 2</a:t>
            </a:r>
          </a:p>
          <a:p>
            <a:pPr algn="l">
              <a:spcAft>
                <a:spcPts val="600"/>
              </a:spcAft>
            </a:pPr>
            <a:r>
              <a:rPr sz="1900" b="0" i="0">
                <a:solidFill>
                  <a:srgbClr val="222222"/>
                </a:solidFill>
                <a:latin typeface="Calibri"/>
              </a:rPr>
              <a:t>Change partners.</a:t>
            </a:r>
          </a:p>
        </p:txBody>
      </p:sp>
      <p:sp>
        <p:nvSpPr>
          <p:cNvPr id="7" name="Rounded Rectangle 6"/>
          <p:cNvSpPr/>
          <p:nvPr/>
        </p:nvSpPr>
        <p:spPr>
          <a:xfrm>
            <a:off x="7955279" y="1371600"/>
            <a:ext cx="3429000" cy="18288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0" y="1508760"/>
            <a:ext cx="2926080" cy="1645920"/>
          </a:xfrm>
          <a:prstGeom prst="rect">
            <a:avLst/>
          </a:prstGeom>
          <a:noFill/>
        </p:spPr>
        <p:txBody>
          <a:bodyPr wrap="square" anchor="t" lIns="45720" rIns="45720">
            <a:spAutoFit/>
          </a:bodyPr>
          <a:lstStyle/>
          <a:p>
            <a:pPr algn="l">
              <a:spcAft>
                <a:spcPts val="600"/>
              </a:spcAft>
            </a:pPr>
            <a:r>
              <a:rPr sz="2200" b="1" i="0">
                <a:solidFill>
                  <a:srgbClr val="1E2761"/>
                </a:solidFill>
                <a:latin typeface="Calibri"/>
              </a:rPr>
              <a:t>Round 3</a:t>
            </a:r>
          </a:p>
          <a:p>
            <a:pPr algn="l">
              <a:spcAft>
                <a:spcPts val="600"/>
              </a:spcAft>
            </a:pPr>
            <a:r>
              <a:rPr sz="1900" b="0" i="0">
                <a:solidFill>
                  <a:srgbClr val="222222"/>
                </a:solidFill>
                <a:latin typeface="Calibri"/>
              </a:rPr>
              <a:t>Find one thing you both enjoy doing.</a:t>
            </a:r>
          </a:p>
        </p:txBody>
      </p:sp>
      <p:sp>
        <p:nvSpPr>
          <p:cNvPr id="9" name="Rounded Rectangle 8"/>
          <p:cNvSpPr/>
          <p:nvPr/>
        </p:nvSpPr>
        <p:spPr>
          <a:xfrm>
            <a:off x="640080" y="3566160"/>
            <a:ext cx="10881360" cy="2011680"/>
          </a:xfrm>
          <a:prstGeom prst="roundRect">
            <a:avLst>
              <a:gd name="adj" fmla="val 8000"/>
            </a:avLst>
          </a:prstGeom>
          <a:solidFill>
            <a:srgbClr val="FFFFFF"/>
          </a:solidFill>
          <a:ln w="19050">
            <a:solidFill>
              <a:srgbClr val="D5DB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3703320"/>
            <a:ext cx="10332720" cy="1828800"/>
          </a:xfrm>
          <a:prstGeom prst="rect">
            <a:avLst/>
          </a:prstGeom>
          <a:noFill/>
        </p:spPr>
        <p:txBody>
          <a:bodyPr wrap="square" anchor="t" lIns="45720" rIns="45720">
            <a:spAutoFit/>
          </a:bodyPr>
          <a:lstStyle/>
          <a:p>
            <a:pPr algn="l">
              <a:spcAft>
                <a:spcPts val="600"/>
              </a:spcAft>
            </a:pPr>
            <a:r>
              <a:rPr sz="2000" b="1" i="0">
                <a:solidFill>
                  <a:srgbClr val="1E2761"/>
                </a:solidFill>
                <a:latin typeface="Calibri"/>
              </a:rPr>
              <a:t>Follow-up questions</a:t>
            </a:r>
          </a:p>
          <a:p>
            <a:pPr algn="l">
              <a:spcAft>
                <a:spcPts val="600"/>
              </a:spcAft>
            </a:pPr>
            <a:r>
              <a:rPr sz="2000" b="0" i="0">
                <a:solidFill>
                  <a:srgbClr val="222222"/>
                </a:solidFill>
                <a:latin typeface="Calibri"/>
              </a:rPr>
              <a:t>Why do you enjoy it?   ·   When did you decide to…?   ·   Is it hard to avoid…?</a:t>
            </a:r>
          </a:p>
        </p:txBody>
      </p:sp>
      <p:pic xmlns:p14="http://schemas.microsoft.com/office/powerpoint/2010/main">
        <p:nvPicPr>
          <p:cNvPr id="11" name="Narration 11">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1"/>
                </p:tgtEl>
              </p:cMediaNode>
            </p:audi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1E2761"/>
                </a:solidFill>
                <a:latin typeface="Cambria"/>
              </a:rPr>
              <a:t>Exit ticket</a:t>
            </a:r>
          </a:p>
        </p:txBody>
      </p:sp>
      <p:sp>
        <p:nvSpPr>
          <p:cNvPr id="3" name="Rounded Rectangle 2"/>
          <p:cNvSpPr/>
          <p:nvPr/>
        </p:nvSpPr>
        <p:spPr>
          <a:xfrm>
            <a:off x="640080" y="1463040"/>
            <a:ext cx="1088136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554480"/>
            <a:ext cx="731520" cy="960120"/>
          </a:xfrm>
          <a:prstGeom prst="rect">
            <a:avLst/>
          </a:prstGeom>
          <a:noFill/>
        </p:spPr>
        <p:txBody>
          <a:bodyPr wrap="square" anchor="ctr" lIns="45720" rIns="45720">
            <a:spAutoFit/>
          </a:bodyPr>
          <a:lstStyle/>
          <a:p>
            <a:pPr algn="l">
              <a:spcAft>
                <a:spcPts val="600"/>
              </a:spcAft>
            </a:pPr>
            <a:r>
              <a:rPr sz="3600" b="1" i="0">
                <a:solidFill>
                  <a:srgbClr val="E05A3F"/>
                </a:solidFill>
                <a:latin typeface="Cambria"/>
              </a:rPr>
              <a:t>1</a:t>
            </a:r>
          </a:p>
        </p:txBody>
      </p:sp>
      <p:sp>
        <p:nvSpPr>
          <p:cNvPr id="5" name="TextBox 4"/>
          <p:cNvSpPr txBox="1"/>
          <p:nvPr/>
        </p:nvSpPr>
        <p:spPr>
          <a:xfrm>
            <a:off x="1737360" y="1554480"/>
            <a:ext cx="9509760" cy="9601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Write one sentence with enjoy + -ing.</a:t>
            </a:r>
          </a:p>
        </p:txBody>
      </p:sp>
      <p:sp>
        <p:nvSpPr>
          <p:cNvPr id="6" name="Rounded Rectangle 5"/>
          <p:cNvSpPr/>
          <p:nvPr/>
        </p:nvSpPr>
        <p:spPr>
          <a:xfrm>
            <a:off x="640080" y="2834640"/>
            <a:ext cx="1088136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2926080"/>
            <a:ext cx="731520" cy="960120"/>
          </a:xfrm>
          <a:prstGeom prst="rect">
            <a:avLst/>
          </a:prstGeom>
          <a:noFill/>
        </p:spPr>
        <p:txBody>
          <a:bodyPr wrap="square" anchor="ctr" lIns="45720" rIns="45720">
            <a:spAutoFit/>
          </a:bodyPr>
          <a:lstStyle/>
          <a:p>
            <a:pPr algn="l">
              <a:spcAft>
                <a:spcPts val="600"/>
              </a:spcAft>
            </a:pPr>
            <a:r>
              <a:rPr sz="3600" b="1" i="0">
                <a:solidFill>
                  <a:srgbClr val="0F7C8C"/>
                </a:solidFill>
                <a:latin typeface="Cambria"/>
              </a:rPr>
              <a:t>2</a:t>
            </a:r>
          </a:p>
        </p:txBody>
      </p:sp>
      <p:sp>
        <p:nvSpPr>
          <p:cNvPr id="8" name="TextBox 7"/>
          <p:cNvSpPr txBox="1"/>
          <p:nvPr/>
        </p:nvSpPr>
        <p:spPr>
          <a:xfrm>
            <a:off x="1737360" y="2926080"/>
            <a:ext cx="9509760" cy="9601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Write one sentence with want or decide + to.</a:t>
            </a:r>
          </a:p>
        </p:txBody>
      </p:sp>
      <p:sp>
        <p:nvSpPr>
          <p:cNvPr id="9" name="Rounded Rectangle 8"/>
          <p:cNvSpPr/>
          <p:nvPr/>
        </p:nvSpPr>
        <p:spPr>
          <a:xfrm>
            <a:off x="640080" y="4206240"/>
            <a:ext cx="10881360" cy="1143000"/>
          </a:xfrm>
          <a:prstGeom prst="roundRect">
            <a:avLst>
              <a:gd name="adj" fmla="val 8000"/>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4297679"/>
            <a:ext cx="731520" cy="960120"/>
          </a:xfrm>
          <a:prstGeom prst="rect">
            <a:avLst/>
          </a:prstGeom>
          <a:noFill/>
        </p:spPr>
        <p:txBody>
          <a:bodyPr wrap="square" anchor="ctr" lIns="45720" rIns="45720">
            <a:spAutoFit/>
          </a:bodyPr>
          <a:lstStyle/>
          <a:p>
            <a:pPr algn="l">
              <a:spcAft>
                <a:spcPts val="600"/>
              </a:spcAft>
            </a:pPr>
            <a:r>
              <a:rPr sz="3600" b="1" i="0">
                <a:solidFill>
                  <a:srgbClr val="1E2761"/>
                </a:solidFill>
                <a:latin typeface="Cambria"/>
              </a:rPr>
              <a:t>3</a:t>
            </a:r>
          </a:p>
        </p:txBody>
      </p:sp>
      <p:sp>
        <p:nvSpPr>
          <p:cNvPr id="11" name="TextBox 10"/>
          <p:cNvSpPr txBox="1"/>
          <p:nvPr/>
        </p:nvSpPr>
        <p:spPr>
          <a:xfrm>
            <a:off x="1737360" y="4297679"/>
            <a:ext cx="9509760" cy="960120"/>
          </a:xfrm>
          <a:prstGeom prst="rect">
            <a:avLst/>
          </a:prstGeom>
          <a:noFill/>
        </p:spPr>
        <p:txBody>
          <a:bodyPr wrap="square" anchor="ctr" lIns="45720" rIns="45720">
            <a:spAutoFit/>
          </a:bodyPr>
          <a:lstStyle/>
          <a:p>
            <a:pPr algn="l">
              <a:spcAft>
                <a:spcPts val="600"/>
              </a:spcAft>
            </a:pPr>
            <a:r>
              <a:rPr sz="2100" b="0" i="0">
                <a:solidFill>
                  <a:srgbClr val="222222"/>
                </a:solidFill>
                <a:latin typeface="Calibri"/>
              </a:rPr>
              <a:t>Write one question to ask a colleague about their plans.</a:t>
            </a:r>
          </a:p>
        </p:txBody>
      </p:sp>
      <p:pic xmlns:p14="http://schemas.microsoft.com/office/powerpoint/2010/main">
        <p:nvPicPr>
          <p:cNvPr id="12" name="Narration 12">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12"/>
                </p:tgtEl>
              </p:cMediaNode>
            </p:audi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E2761"/>
        </a:solidFill>
        <a:effectLst/>
      </p:bgPr>
    </p:bg>
    <p:spTree>
      <p:nvGrpSpPr>
        <p:cNvPr id="1" name=""/>
        <p:cNvGrpSpPr/>
        <p:nvPr/>
      </p:nvGrpSpPr>
      <p:grpSpPr/>
      <p:sp>
        <p:nvSpPr>
          <p:cNvPr id="2" name="TextBox 1"/>
          <p:cNvSpPr txBox="1"/>
          <p:nvPr/>
        </p:nvSpPr>
        <p:spPr>
          <a:xfrm>
            <a:off x="640080" y="411480"/>
            <a:ext cx="10881360" cy="822960"/>
          </a:xfrm>
          <a:prstGeom prst="rect">
            <a:avLst/>
          </a:prstGeom>
          <a:noFill/>
        </p:spPr>
        <p:txBody>
          <a:bodyPr wrap="square" anchor="t" lIns="45720" rIns="45720">
            <a:spAutoFit/>
          </a:bodyPr>
          <a:lstStyle/>
          <a:p>
            <a:pPr algn="l">
              <a:spcAft>
                <a:spcPts val="600"/>
              </a:spcAft>
            </a:pPr>
            <a:r>
              <a:rPr sz="3600" b="1" i="0">
                <a:solidFill>
                  <a:srgbClr val="FFFFFF"/>
                </a:solidFill>
                <a:latin typeface="Cambria"/>
              </a:rPr>
              <a:t>Reflect</a:t>
            </a:r>
          </a:p>
        </p:txBody>
      </p:sp>
      <p:sp>
        <p:nvSpPr>
          <p:cNvPr id="3" name="TextBox 2"/>
          <p:cNvSpPr txBox="1"/>
          <p:nvPr/>
        </p:nvSpPr>
        <p:spPr>
          <a:xfrm>
            <a:off x="640080" y="1280160"/>
            <a:ext cx="10881360" cy="640080"/>
          </a:xfrm>
          <a:prstGeom prst="rect">
            <a:avLst/>
          </a:prstGeom>
          <a:noFill/>
        </p:spPr>
        <p:txBody>
          <a:bodyPr wrap="square" anchor="t" lIns="45720" rIns="45720">
            <a:spAutoFit/>
          </a:bodyPr>
          <a:lstStyle/>
          <a:p>
            <a:pPr algn="l">
              <a:spcAft>
                <a:spcPts val="600"/>
              </a:spcAft>
            </a:pPr>
            <a:r>
              <a:rPr sz="2200" b="0" i="0">
                <a:solidFill>
                  <a:srgbClr val="CADCFC"/>
                </a:solidFill>
                <a:latin typeface="Calibri"/>
              </a:rPr>
              <a:t>✓ / ~ for each success criterion</a:t>
            </a:r>
          </a:p>
        </p:txBody>
      </p:sp>
      <p:sp>
        <p:nvSpPr>
          <p:cNvPr id="4" name="Rounded Rectangle 3"/>
          <p:cNvSpPr/>
          <p:nvPr/>
        </p:nvSpPr>
        <p:spPr>
          <a:xfrm>
            <a:off x="640080" y="2194560"/>
            <a:ext cx="10881360" cy="1280160"/>
          </a:xfrm>
          <a:prstGeom prst="roundRect">
            <a:avLst>
              <a:gd name="adj" fmla="val 8000"/>
            </a:avLst>
          </a:prstGeom>
          <a:solidFill>
            <a:srgbClr val="2C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2286000"/>
            <a:ext cx="10332720" cy="1097280"/>
          </a:xfrm>
          <a:prstGeom prst="rect">
            <a:avLst/>
          </a:prstGeom>
          <a:noFill/>
        </p:spPr>
        <p:txBody>
          <a:bodyPr wrap="square" anchor="ctr" lIns="45720" rIns="45720">
            <a:spAutoFit/>
          </a:bodyPr>
          <a:lstStyle/>
          <a:p>
            <a:pPr algn="l">
              <a:spcAft>
                <a:spcPts val="600"/>
              </a:spcAft>
            </a:pPr>
            <a:r>
              <a:rPr sz="2400" b="0" i="0">
                <a:solidFill>
                  <a:srgbClr val="FFFFFF"/>
                </a:solidFill>
                <a:latin typeface="Calibri"/>
              </a:rPr>
              <a:t>One thing I can do now: ______________________</a:t>
            </a:r>
          </a:p>
        </p:txBody>
      </p:sp>
      <p:sp>
        <p:nvSpPr>
          <p:cNvPr id="6" name="Rounded Rectangle 5"/>
          <p:cNvSpPr/>
          <p:nvPr/>
        </p:nvSpPr>
        <p:spPr>
          <a:xfrm>
            <a:off x="640080" y="3749039"/>
            <a:ext cx="10881360" cy="1280160"/>
          </a:xfrm>
          <a:prstGeom prst="roundRect">
            <a:avLst>
              <a:gd name="adj" fmla="val 8000"/>
            </a:avLst>
          </a:prstGeom>
          <a:solidFill>
            <a:srgbClr val="2C37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3840480"/>
            <a:ext cx="10332720" cy="1097280"/>
          </a:xfrm>
          <a:prstGeom prst="rect">
            <a:avLst/>
          </a:prstGeom>
          <a:noFill/>
        </p:spPr>
        <p:txBody>
          <a:bodyPr wrap="square" anchor="ctr" lIns="45720" rIns="45720">
            <a:spAutoFit/>
          </a:bodyPr>
          <a:lstStyle/>
          <a:p>
            <a:pPr algn="l">
              <a:spcAft>
                <a:spcPts val="600"/>
              </a:spcAft>
            </a:pPr>
            <a:r>
              <a:rPr sz="2400" b="0" i="0">
                <a:solidFill>
                  <a:srgbClr val="FFFFFF"/>
                </a:solidFill>
                <a:latin typeface="Calibri"/>
              </a:rPr>
              <a:t>One thing I will practise: ______________________</a:t>
            </a:r>
          </a:p>
        </p:txBody>
      </p:sp>
      <p:pic xmlns:p14="http://schemas.microsoft.com/office/powerpoint/2010/main">
        <p:nvPicPr>
          <p:cNvPr id="8" name="Narration 8">
            <a:hlinkClick r:id="" action="ppaction://media"/>
          </p:cNvPr>
          <p:cNvPicPr>
            <a:picLocks noChangeAspect="1"/>
          </p:cNvPicPr>
          <p:nvPr>
            <a:audioFile r:link="rId3"/>
            <p:extLst>
              <p:ext uri="{DAA4B4D4-6D71-4841-9C94-3DE7FCFB9230}">
                <p14:media r:embed="rId4"/>
              </p:ext>
            </p:extLst>
          </p:nvPr>
        </p:nvPicPr>
        <p:blipFill>
          <a:blip r:embed="rId5"/>
          <a:stretch>
            <a:fillRect/>
          </a:stretch>
        </p:blipFill>
        <p:spPr>
          <a:xfrm>
            <a:off x="274320" y="5770880"/>
            <a:ext cx="812800" cy="812800"/>
          </a:xfrm>
          <a:prstGeom prst="rect">
            <a:avLst/>
          </a:prstGeom>
        </p:spPr>
      </p:pic>
    </p:spTree>
  </p:cSld>
  <p:clrMapOvr>
    <a:masterClrMapping/>
  </p:clrMapOvr>
  <p:timing>
    <p:tnLst>
      <p:par>
        <p:cTn id="1" dur="indefinite" restart="never" nodeType="tmRoot">
          <p:childTnLst>
            <p:audio>
              <p:cMediaNode numSld="1" showWhenStopped="0">
                <p:cTn id="2" fill="hold" display="0">
                  <p:stCondLst>
                    <p:cond delay="0"/>
                  </p:stCondLst>
                </p:cTn>
                <p:tgtEl>
                  <p:spTgt spid="8"/>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